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56" r:id="rId3"/>
    <p:sldId id="267" r:id="rId4"/>
    <p:sldId id="268" r:id="rId5"/>
    <p:sldId id="283" r:id="rId6"/>
    <p:sldId id="271" r:id="rId7"/>
    <p:sldId id="270" r:id="rId8"/>
    <p:sldId id="280" r:id="rId9"/>
    <p:sldId id="281" r:id="rId10"/>
    <p:sldId id="261" r:id="rId11"/>
    <p:sldId id="284" r:id="rId12"/>
    <p:sldId id="262" r:id="rId13"/>
    <p:sldId id="265" r:id="rId14"/>
    <p:sldId id="269" r:id="rId15"/>
    <p:sldId id="278" r:id="rId16"/>
    <p:sldId id="259" r:id="rId17"/>
    <p:sldId id="272" r:id="rId18"/>
    <p:sldId id="276" r:id="rId19"/>
    <p:sldId id="274"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56" autoAdjust="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512BE8-74BA-4614-A46A-5CF30269857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24499D3-ACEB-4C98-B6B0-07105F01F7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9942003-0B88-443A-A5C2-75CBFA7FA23F}"/>
              </a:ext>
            </a:extLst>
          </p:cNvPr>
          <p:cNvSpPr>
            <a:spLocks noGrp="1"/>
          </p:cNvSpPr>
          <p:nvPr>
            <p:ph type="dt" sz="half" idx="10"/>
          </p:nvPr>
        </p:nvSpPr>
        <p:spPr/>
        <p:txBody>
          <a:bodyPr/>
          <a:lstStyle/>
          <a:p>
            <a:fld id="{33AD2DEC-6FB3-440E-B631-42541FD00673}" type="datetimeFigureOut">
              <a:rPr lang="fr-FR" smtClean="0"/>
              <a:t>17/03/2022</a:t>
            </a:fld>
            <a:endParaRPr lang="fr-FR"/>
          </a:p>
        </p:txBody>
      </p:sp>
      <p:sp>
        <p:nvSpPr>
          <p:cNvPr id="5" name="Espace réservé du pied de page 4">
            <a:extLst>
              <a:ext uri="{FF2B5EF4-FFF2-40B4-BE49-F238E27FC236}">
                <a16:creationId xmlns:a16="http://schemas.microsoft.com/office/drawing/2014/main" id="{3B87A24F-EDBF-4E19-8BD8-E81C35B883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AF23B2A-B788-42D6-A2AB-38B9158C6C85}"/>
              </a:ext>
            </a:extLst>
          </p:cNvPr>
          <p:cNvSpPr>
            <a:spLocks noGrp="1"/>
          </p:cNvSpPr>
          <p:nvPr>
            <p:ph type="sldNum" sz="quarter" idx="12"/>
          </p:nvPr>
        </p:nvSpPr>
        <p:spPr/>
        <p:txBody>
          <a:bodyPr/>
          <a:lstStyle/>
          <a:p>
            <a:fld id="{9052FF4E-FE5F-4CF8-900C-814A556FE944}" type="slidenum">
              <a:rPr lang="fr-FR" smtClean="0"/>
              <a:t>‹N°›</a:t>
            </a:fld>
            <a:endParaRPr lang="fr-FR"/>
          </a:p>
        </p:txBody>
      </p:sp>
    </p:spTree>
    <p:extLst>
      <p:ext uri="{BB962C8B-B14F-4D97-AF65-F5344CB8AC3E}">
        <p14:creationId xmlns:p14="http://schemas.microsoft.com/office/powerpoint/2010/main" val="711650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6D5BFF-AE5E-45FC-983A-5258472BC86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95CA027-AE5F-4152-AEF7-3F3FCBADD67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A1E4ADE-5D78-440B-B285-B144B5A6E82C}"/>
              </a:ext>
            </a:extLst>
          </p:cNvPr>
          <p:cNvSpPr>
            <a:spLocks noGrp="1"/>
          </p:cNvSpPr>
          <p:nvPr>
            <p:ph type="dt" sz="half" idx="10"/>
          </p:nvPr>
        </p:nvSpPr>
        <p:spPr/>
        <p:txBody>
          <a:bodyPr/>
          <a:lstStyle/>
          <a:p>
            <a:fld id="{33AD2DEC-6FB3-440E-B631-42541FD00673}" type="datetimeFigureOut">
              <a:rPr lang="fr-FR" smtClean="0"/>
              <a:t>17/03/2022</a:t>
            </a:fld>
            <a:endParaRPr lang="fr-FR"/>
          </a:p>
        </p:txBody>
      </p:sp>
      <p:sp>
        <p:nvSpPr>
          <p:cNvPr id="5" name="Espace réservé du pied de page 4">
            <a:extLst>
              <a:ext uri="{FF2B5EF4-FFF2-40B4-BE49-F238E27FC236}">
                <a16:creationId xmlns:a16="http://schemas.microsoft.com/office/drawing/2014/main" id="{55963B46-2890-4C06-AEC3-6787FCD2EC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C861DC4-D72F-44B4-B99C-29D230464D4D}"/>
              </a:ext>
            </a:extLst>
          </p:cNvPr>
          <p:cNvSpPr>
            <a:spLocks noGrp="1"/>
          </p:cNvSpPr>
          <p:nvPr>
            <p:ph type="sldNum" sz="quarter" idx="12"/>
          </p:nvPr>
        </p:nvSpPr>
        <p:spPr/>
        <p:txBody>
          <a:bodyPr/>
          <a:lstStyle/>
          <a:p>
            <a:fld id="{9052FF4E-FE5F-4CF8-900C-814A556FE944}" type="slidenum">
              <a:rPr lang="fr-FR" smtClean="0"/>
              <a:t>‹N°›</a:t>
            </a:fld>
            <a:endParaRPr lang="fr-FR"/>
          </a:p>
        </p:txBody>
      </p:sp>
    </p:spTree>
    <p:extLst>
      <p:ext uri="{BB962C8B-B14F-4D97-AF65-F5344CB8AC3E}">
        <p14:creationId xmlns:p14="http://schemas.microsoft.com/office/powerpoint/2010/main" val="3443660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D6B49EE-F3CB-42B7-B333-C89C1D8D587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B17EFFC-64A9-47D8-A704-2106EF6EF05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AC74CC2-CEA1-4210-8987-45D79447792A}"/>
              </a:ext>
            </a:extLst>
          </p:cNvPr>
          <p:cNvSpPr>
            <a:spLocks noGrp="1"/>
          </p:cNvSpPr>
          <p:nvPr>
            <p:ph type="dt" sz="half" idx="10"/>
          </p:nvPr>
        </p:nvSpPr>
        <p:spPr/>
        <p:txBody>
          <a:bodyPr/>
          <a:lstStyle/>
          <a:p>
            <a:fld id="{33AD2DEC-6FB3-440E-B631-42541FD00673}" type="datetimeFigureOut">
              <a:rPr lang="fr-FR" smtClean="0"/>
              <a:t>17/03/2022</a:t>
            </a:fld>
            <a:endParaRPr lang="fr-FR"/>
          </a:p>
        </p:txBody>
      </p:sp>
      <p:sp>
        <p:nvSpPr>
          <p:cNvPr id="5" name="Espace réservé du pied de page 4">
            <a:extLst>
              <a:ext uri="{FF2B5EF4-FFF2-40B4-BE49-F238E27FC236}">
                <a16:creationId xmlns:a16="http://schemas.microsoft.com/office/drawing/2014/main" id="{F67211AD-FA0E-4F4C-B8BB-984BA0EAD8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5034D86-125A-451F-8F29-8C0E5179689B}"/>
              </a:ext>
            </a:extLst>
          </p:cNvPr>
          <p:cNvSpPr>
            <a:spLocks noGrp="1"/>
          </p:cNvSpPr>
          <p:nvPr>
            <p:ph type="sldNum" sz="quarter" idx="12"/>
          </p:nvPr>
        </p:nvSpPr>
        <p:spPr/>
        <p:txBody>
          <a:bodyPr/>
          <a:lstStyle/>
          <a:p>
            <a:fld id="{9052FF4E-FE5F-4CF8-900C-814A556FE944}" type="slidenum">
              <a:rPr lang="fr-FR" smtClean="0"/>
              <a:t>‹N°›</a:t>
            </a:fld>
            <a:endParaRPr lang="fr-FR"/>
          </a:p>
        </p:txBody>
      </p:sp>
    </p:spTree>
    <p:extLst>
      <p:ext uri="{BB962C8B-B14F-4D97-AF65-F5344CB8AC3E}">
        <p14:creationId xmlns:p14="http://schemas.microsoft.com/office/powerpoint/2010/main" val="170825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D4EBD1-126D-4726-9233-8AC805C6B77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09C41D1-3F59-429C-A8C8-D56366963E4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195F469-4702-4AFB-AFBE-3C11EA6D7BAC}"/>
              </a:ext>
            </a:extLst>
          </p:cNvPr>
          <p:cNvSpPr>
            <a:spLocks noGrp="1"/>
          </p:cNvSpPr>
          <p:nvPr>
            <p:ph type="dt" sz="half" idx="10"/>
          </p:nvPr>
        </p:nvSpPr>
        <p:spPr/>
        <p:txBody>
          <a:bodyPr/>
          <a:lstStyle/>
          <a:p>
            <a:fld id="{33AD2DEC-6FB3-440E-B631-42541FD00673}" type="datetimeFigureOut">
              <a:rPr lang="fr-FR" smtClean="0"/>
              <a:t>17/03/2022</a:t>
            </a:fld>
            <a:endParaRPr lang="fr-FR"/>
          </a:p>
        </p:txBody>
      </p:sp>
      <p:sp>
        <p:nvSpPr>
          <p:cNvPr id="5" name="Espace réservé du pied de page 4">
            <a:extLst>
              <a:ext uri="{FF2B5EF4-FFF2-40B4-BE49-F238E27FC236}">
                <a16:creationId xmlns:a16="http://schemas.microsoft.com/office/drawing/2014/main" id="{02E8DF81-E3BF-40DE-80A6-51AE26DACF2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AB4319A-CBB6-4989-9D26-6D647214532A}"/>
              </a:ext>
            </a:extLst>
          </p:cNvPr>
          <p:cNvSpPr>
            <a:spLocks noGrp="1"/>
          </p:cNvSpPr>
          <p:nvPr>
            <p:ph type="sldNum" sz="quarter" idx="12"/>
          </p:nvPr>
        </p:nvSpPr>
        <p:spPr/>
        <p:txBody>
          <a:bodyPr/>
          <a:lstStyle/>
          <a:p>
            <a:fld id="{9052FF4E-FE5F-4CF8-900C-814A556FE944}" type="slidenum">
              <a:rPr lang="fr-FR" smtClean="0"/>
              <a:t>‹N°›</a:t>
            </a:fld>
            <a:endParaRPr lang="fr-FR"/>
          </a:p>
        </p:txBody>
      </p:sp>
    </p:spTree>
    <p:extLst>
      <p:ext uri="{BB962C8B-B14F-4D97-AF65-F5344CB8AC3E}">
        <p14:creationId xmlns:p14="http://schemas.microsoft.com/office/powerpoint/2010/main" val="46551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0FC8E8-C655-4E5B-8286-4BD9B8F66C5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9F61475-103A-422B-A1A1-5A633AA04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6DBB3B2-1E92-44CA-ADA1-FA1F45ECF427}"/>
              </a:ext>
            </a:extLst>
          </p:cNvPr>
          <p:cNvSpPr>
            <a:spLocks noGrp="1"/>
          </p:cNvSpPr>
          <p:nvPr>
            <p:ph type="dt" sz="half" idx="10"/>
          </p:nvPr>
        </p:nvSpPr>
        <p:spPr/>
        <p:txBody>
          <a:bodyPr/>
          <a:lstStyle/>
          <a:p>
            <a:fld id="{33AD2DEC-6FB3-440E-B631-42541FD00673}" type="datetimeFigureOut">
              <a:rPr lang="fr-FR" smtClean="0"/>
              <a:t>17/03/2022</a:t>
            </a:fld>
            <a:endParaRPr lang="fr-FR"/>
          </a:p>
        </p:txBody>
      </p:sp>
      <p:sp>
        <p:nvSpPr>
          <p:cNvPr id="5" name="Espace réservé du pied de page 4">
            <a:extLst>
              <a:ext uri="{FF2B5EF4-FFF2-40B4-BE49-F238E27FC236}">
                <a16:creationId xmlns:a16="http://schemas.microsoft.com/office/drawing/2014/main" id="{C678A0E7-6172-4C5A-9EB2-2FA183A4395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E599AC2-C2A1-488B-AC8A-E2E6EF10B068}"/>
              </a:ext>
            </a:extLst>
          </p:cNvPr>
          <p:cNvSpPr>
            <a:spLocks noGrp="1"/>
          </p:cNvSpPr>
          <p:nvPr>
            <p:ph type="sldNum" sz="quarter" idx="12"/>
          </p:nvPr>
        </p:nvSpPr>
        <p:spPr/>
        <p:txBody>
          <a:bodyPr/>
          <a:lstStyle/>
          <a:p>
            <a:fld id="{9052FF4E-FE5F-4CF8-900C-814A556FE944}" type="slidenum">
              <a:rPr lang="fr-FR" smtClean="0"/>
              <a:t>‹N°›</a:t>
            </a:fld>
            <a:endParaRPr lang="fr-FR"/>
          </a:p>
        </p:txBody>
      </p:sp>
    </p:spTree>
    <p:extLst>
      <p:ext uri="{BB962C8B-B14F-4D97-AF65-F5344CB8AC3E}">
        <p14:creationId xmlns:p14="http://schemas.microsoft.com/office/powerpoint/2010/main" val="1333315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7E4771-426E-4415-95EE-5395F826FB1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0887E5A-2B7E-46B2-BD4D-A2140548CC5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48CBAD5-04D0-4777-984D-54E4299A319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11A61C9-11C1-44EC-A5F8-BA733C5D7C7B}"/>
              </a:ext>
            </a:extLst>
          </p:cNvPr>
          <p:cNvSpPr>
            <a:spLocks noGrp="1"/>
          </p:cNvSpPr>
          <p:nvPr>
            <p:ph type="dt" sz="half" idx="10"/>
          </p:nvPr>
        </p:nvSpPr>
        <p:spPr/>
        <p:txBody>
          <a:bodyPr/>
          <a:lstStyle/>
          <a:p>
            <a:fld id="{33AD2DEC-6FB3-440E-B631-42541FD00673}" type="datetimeFigureOut">
              <a:rPr lang="fr-FR" smtClean="0"/>
              <a:t>17/03/2022</a:t>
            </a:fld>
            <a:endParaRPr lang="fr-FR"/>
          </a:p>
        </p:txBody>
      </p:sp>
      <p:sp>
        <p:nvSpPr>
          <p:cNvPr id="6" name="Espace réservé du pied de page 5">
            <a:extLst>
              <a:ext uri="{FF2B5EF4-FFF2-40B4-BE49-F238E27FC236}">
                <a16:creationId xmlns:a16="http://schemas.microsoft.com/office/drawing/2014/main" id="{BD67B890-8832-4F88-A59D-4EF59671DC5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CA6F980-4678-4629-A6F6-43E02DD52A4B}"/>
              </a:ext>
            </a:extLst>
          </p:cNvPr>
          <p:cNvSpPr>
            <a:spLocks noGrp="1"/>
          </p:cNvSpPr>
          <p:nvPr>
            <p:ph type="sldNum" sz="quarter" idx="12"/>
          </p:nvPr>
        </p:nvSpPr>
        <p:spPr/>
        <p:txBody>
          <a:bodyPr/>
          <a:lstStyle/>
          <a:p>
            <a:fld id="{9052FF4E-FE5F-4CF8-900C-814A556FE944}" type="slidenum">
              <a:rPr lang="fr-FR" smtClean="0"/>
              <a:t>‹N°›</a:t>
            </a:fld>
            <a:endParaRPr lang="fr-FR"/>
          </a:p>
        </p:txBody>
      </p:sp>
    </p:spTree>
    <p:extLst>
      <p:ext uri="{BB962C8B-B14F-4D97-AF65-F5344CB8AC3E}">
        <p14:creationId xmlns:p14="http://schemas.microsoft.com/office/powerpoint/2010/main" val="1914056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CB0947-50B2-40E2-A374-30D3D11244D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14FA942-D726-4B18-A6FA-D4B70D1FF6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9970590-9332-4EC6-A040-BFA283BF518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97C24D6-D387-4FD2-88BC-F928D5838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0C9FE8B-DF3B-4593-A42C-8266A5A49BA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9915596-B2F5-415E-A373-669BACE20E79}"/>
              </a:ext>
            </a:extLst>
          </p:cNvPr>
          <p:cNvSpPr>
            <a:spLocks noGrp="1"/>
          </p:cNvSpPr>
          <p:nvPr>
            <p:ph type="dt" sz="half" idx="10"/>
          </p:nvPr>
        </p:nvSpPr>
        <p:spPr/>
        <p:txBody>
          <a:bodyPr/>
          <a:lstStyle/>
          <a:p>
            <a:fld id="{33AD2DEC-6FB3-440E-B631-42541FD00673}" type="datetimeFigureOut">
              <a:rPr lang="fr-FR" smtClean="0"/>
              <a:t>17/03/2022</a:t>
            </a:fld>
            <a:endParaRPr lang="fr-FR"/>
          </a:p>
        </p:txBody>
      </p:sp>
      <p:sp>
        <p:nvSpPr>
          <p:cNvPr id="8" name="Espace réservé du pied de page 7">
            <a:extLst>
              <a:ext uri="{FF2B5EF4-FFF2-40B4-BE49-F238E27FC236}">
                <a16:creationId xmlns:a16="http://schemas.microsoft.com/office/drawing/2014/main" id="{27CC6A5C-8C4A-4BAD-A2BC-DCD26DA1DB2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7194E04-7DAA-4DD6-A02D-9185B0DF4F7E}"/>
              </a:ext>
            </a:extLst>
          </p:cNvPr>
          <p:cNvSpPr>
            <a:spLocks noGrp="1"/>
          </p:cNvSpPr>
          <p:nvPr>
            <p:ph type="sldNum" sz="quarter" idx="12"/>
          </p:nvPr>
        </p:nvSpPr>
        <p:spPr/>
        <p:txBody>
          <a:bodyPr/>
          <a:lstStyle/>
          <a:p>
            <a:fld id="{9052FF4E-FE5F-4CF8-900C-814A556FE944}" type="slidenum">
              <a:rPr lang="fr-FR" smtClean="0"/>
              <a:t>‹N°›</a:t>
            </a:fld>
            <a:endParaRPr lang="fr-FR"/>
          </a:p>
        </p:txBody>
      </p:sp>
    </p:spTree>
    <p:extLst>
      <p:ext uri="{BB962C8B-B14F-4D97-AF65-F5344CB8AC3E}">
        <p14:creationId xmlns:p14="http://schemas.microsoft.com/office/powerpoint/2010/main" val="1632433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C809D7-8318-47AB-89FA-D886DFCB5C7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48CD915-E0EC-4D9D-818D-38A4A4114BAF}"/>
              </a:ext>
            </a:extLst>
          </p:cNvPr>
          <p:cNvSpPr>
            <a:spLocks noGrp="1"/>
          </p:cNvSpPr>
          <p:nvPr>
            <p:ph type="dt" sz="half" idx="10"/>
          </p:nvPr>
        </p:nvSpPr>
        <p:spPr/>
        <p:txBody>
          <a:bodyPr/>
          <a:lstStyle/>
          <a:p>
            <a:fld id="{33AD2DEC-6FB3-440E-B631-42541FD00673}" type="datetimeFigureOut">
              <a:rPr lang="fr-FR" smtClean="0"/>
              <a:t>17/03/2022</a:t>
            </a:fld>
            <a:endParaRPr lang="fr-FR"/>
          </a:p>
        </p:txBody>
      </p:sp>
      <p:sp>
        <p:nvSpPr>
          <p:cNvPr id="4" name="Espace réservé du pied de page 3">
            <a:extLst>
              <a:ext uri="{FF2B5EF4-FFF2-40B4-BE49-F238E27FC236}">
                <a16:creationId xmlns:a16="http://schemas.microsoft.com/office/drawing/2014/main" id="{8048E1FB-A361-4381-9FA9-FAF0FEC3CDE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9CC6CCA-AEB5-4592-B128-1C7904129C87}"/>
              </a:ext>
            </a:extLst>
          </p:cNvPr>
          <p:cNvSpPr>
            <a:spLocks noGrp="1"/>
          </p:cNvSpPr>
          <p:nvPr>
            <p:ph type="sldNum" sz="quarter" idx="12"/>
          </p:nvPr>
        </p:nvSpPr>
        <p:spPr/>
        <p:txBody>
          <a:bodyPr/>
          <a:lstStyle/>
          <a:p>
            <a:fld id="{9052FF4E-FE5F-4CF8-900C-814A556FE944}" type="slidenum">
              <a:rPr lang="fr-FR" smtClean="0"/>
              <a:t>‹N°›</a:t>
            </a:fld>
            <a:endParaRPr lang="fr-FR"/>
          </a:p>
        </p:txBody>
      </p:sp>
    </p:spTree>
    <p:extLst>
      <p:ext uri="{BB962C8B-B14F-4D97-AF65-F5344CB8AC3E}">
        <p14:creationId xmlns:p14="http://schemas.microsoft.com/office/powerpoint/2010/main" val="1976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B76E68-E695-47D6-A561-2C8AFEB65EF3}"/>
              </a:ext>
            </a:extLst>
          </p:cNvPr>
          <p:cNvSpPr>
            <a:spLocks noGrp="1"/>
          </p:cNvSpPr>
          <p:nvPr>
            <p:ph type="dt" sz="half" idx="10"/>
          </p:nvPr>
        </p:nvSpPr>
        <p:spPr/>
        <p:txBody>
          <a:bodyPr/>
          <a:lstStyle/>
          <a:p>
            <a:fld id="{33AD2DEC-6FB3-440E-B631-42541FD00673}" type="datetimeFigureOut">
              <a:rPr lang="fr-FR" smtClean="0"/>
              <a:t>17/03/2022</a:t>
            </a:fld>
            <a:endParaRPr lang="fr-FR"/>
          </a:p>
        </p:txBody>
      </p:sp>
      <p:sp>
        <p:nvSpPr>
          <p:cNvPr id="3" name="Espace réservé du pied de page 2">
            <a:extLst>
              <a:ext uri="{FF2B5EF4-FFF2-40B4-BE49-F238E27FC236}">
                <a16:creationId xmlns:a16="http://schemas.microsoft.com/office/drawing/2014/main" id="{4514B3E6-97F7-49DE-B788-6E24C52964C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1D9AAB3-CFF9-4649-8D02-62257676635B}"/>
              </a:ext>
            </a:extLst>
          </p:cNvPr>
          <p:cNvSpPr>
            <a:spLocks noGrp="1"/>
          </p:cNvSpPr>
          <p:nvPr>
            <p:ph type="sldNum" sz="quarter" idx="12"/>
          </p:nvPr>
        </p:nvSpPr>
        <p:spPr/>
        <p:txBody>
          <a:bodyPr/>
          <a:lstStyle/>
          <a:p>
            <a:fld id="{9052FF4E-FE5F-4CF8-900C-814A556FE944}" type="slidenum">
              <a:rPr lang="fr-FR" smtClean="0"/>
              <a:t>‹N°›</a:t>
            </a:fld>
            <a:endParaRPr lang="fr-FR"/>
          </a:p>
        </p:txBody>
      </p:sp>
    </p:spTree>
    <p:extLst>
      <p:ext uri="{BB962C8B-B14F-4D97-AF65-F5344CB8AC3E}">
        <p14:creationId xmlns:p14="http://schemas.microsoft.com/office/powerpoint/2010/main" val="236520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DA9F4A-881C-4A55-ADA7-FF5481EB325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D8E37A0-9385-4E3A-B720-DECDC9751D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9D4EAF5-F574-4D65-B19F-B181E57CF5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4441401-1EE5-4D9D-B46C-D1F94923A318}"/>
              </a:ext>
            </a:extLst>
          </p:cNvPr>
          <p:cNvSpPr>
            <a:spLocks noGrp="1"/>
          </p:cNvSpPr>
          <p:nvPr>
            <p:ph type="dt" sz="half" idx="10"/>
          </p:nvPr>
        </p:nvSpPr>
        <p:spPr/>
        <p:txBody>
          <a:bodyPr/>
          <a:lstStyle/>
          <a:p>
            <a:fld id="{33AD2DEC-6FB3-440E-B631-42541FD00673}" type="datetimeFigureOut">
              <a:rPr lang="fr-FR" smtClean="0"/>
              <a:t>17/03/2022</a:t>
            </a:fld>
            <a:endParaRPr lang="fr-FR"/>
          </a:p>
        </p:txBody>
      </p:sp>
      <p:sp>
        <p:nvSpPr>
          <p:cNvPr id="6" name="Espace réservé du pied de page 5">
            <a:extLst>
              <a:ext uri="{FF2B5EF4-FFF2-40B4-BE49-F238E27FC236}">
                <a16:creationId xmlns:a16="http://schemas.microsoft.com/office/drawing/2014/main" id="{2DE3A980-E0CF-4FA8-96BF-CEFB67E5347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13BA60-7CE2-480E-B2B3-667612F76F6E}"/>
              </a:ext>
            </a:extLst>
          </p:cNvPr>
          <p:cNvSpPr>
            <a:spLocks noGrp="1"/>
          </p:cNvSpPr>
          <p:nvPr>
            <p:ph type="sldNum" sz="quarter" idx="12"/>
          </p:nvPr>
        </p:nvSpPr>
        <p:spPr/>
        <p:txBody>
          <a:bodyPr/>
          <a:lstStyle/>
          <a:p>
            <a:fld id="{9052FF4E-FE5F-4CF8-900C-814A556FE944}" type="slidenum">
              <a:rPr lang="fr-FR" smtClean="0"/>
              <a:t>‹N°›</a:t>
            </a:fld>
            <a:endParaRPr lang="fr-FR"/>
          </a:p>
        </p:txBody>
      </p:sp>
    </p:spTree>
    <p:extLst>
      <p:ext uri="{BB962C8B-B14F-4D97-AF65-F5344CB8AC3E}">
        <p14:creationId xmlns:p14="http://schemas.microsoft.com/office/powerpoint/2010/main" val="3054543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F642DF-28A6-427E-8ABA-7B747722A8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FF29322-408B-41E3-A116-9E66A180C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5D173DA-73D0-47FC-AE32-26702C283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3679660-7174-4B22-8F03-D0FF6CC715F1}"/>
              </a:ext>
            </a:extLst>
          </p:cNvPr>
          <p:cNvSpPr>
            <a:spLocks noGrp="1"/>
          </p:cNvSpPr>
          <p:nvPr>
            <p:ph type="dt" sz="half" idx="10"/>
          </p:nvPr>
        </p:nvSpPr>
        <p:spPr/>
        <p:txBody>
          <a:bodyPr/>
          <a:lstStyle/>
          <a:p>
            <a:fld id="{33AD2DEC-6FB3-440E-B631-42541FD00673}" type="datetimeFigureOut">
              <a:rPr lang="fr-FR" smtClean="0"/>
              <a:t>17/03/2022</a:t>
            </a:fld>
            <a:endParaRPr lang="fr-FR"/>
          </a:p>
        </p:txBody>
      </p:sp>
      <p:sp>
        <p:nvSpPr>
          <p:cNvPr id="6" name="Espace réservé du pied de page 5">
            <a:extLst>
              <a:ext uri="{FF2B5EF4-FFF2-40B4-BE49-F238E27FC236}">
                <a16:creationId xmlns:a16="http://schemas.microsoft.com/office/drawing/2014/main" id="{93D7677E-62A2-4C5A-B7F2-5A52F0DAC7E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9C5126-2E6A-4F1F-A1E5-E9169511EAF5}"/>
              </a:ext>
            </a:extLst>
          </p:cNvPr>
          <p:cNvSpPr>
            <a:spLocks noGrp="1"/>
          </p:cNvSpPr>
          <p:nvPr>
            <p:ph type="sldNum" sz="quarter" idx="12"/>
          </p:nvPr>
        </p:nvSpPr>
        <p:spPr/>
        <p:txBody>
          <a:bodyPr/>
          <a:lstStyle/>
          <a:p>
            <a:fld id="{9052FF4E-FE5F-4CF8-900C-814A556FE944}" type="slidenum">
              <a:rPr lang="fr-FR" smtClean="0"/>
              <a:t>‹N°›</a:t>
            </a:fld>
            <a:endParaRPr lang="fr-FR"/>
          </a:p>
        </p:txBody>
      </p:sp>
    </p:spTree>
    <p:extLst>
      <p:ext uri="{BB962C8B-B14F-4D97-AF65-F5344CB8AC3E}">
        <p14:creationId xmlns:p14="http://schemas.microsoft.com/office/powerpoint/2010/main" val="23464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82969F4-1173-4B80-AEF6-E5CA5DE9D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8C5005F-FD95-4D11-B90D-5C8B65F11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2F67C1-F419-4C22-B2F0-34CE056D57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D2DEC-6FB3-440E-B631-42541FD00673}" type="datetimeFigureOut">
              <a:rPr lang="fr-FR" smtClean="0"/>
              <a:t>17/03/2022</a:t>
            </a:fld>
            <a:endParaRPr lang="fr-FR"/>
          </a:p>
        </p:txBody>
      </p:sp>
      <p:sp>
        <p:nvSpPr>
          <p:cNvPr id="5" name="Espace réservé du pied de page 4">
            <a:extLst>
              <a:ext uri="{FF2B5EF4-FFF2-40B4-BE49-F238E27FC236}">
                <a16:creationId xmlns:a16="http://schemas.microsoft.com/office/drawing/2014/main" id="{2FD8C7C3-8885-448F-9AB7-AE208678AB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3B89CB3-EDEA-4937-B618-52AFA389C1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52FF4E-FE5F-4CF8-900C-814A556FE944}" type="slidenum">
              <a:rPr lang="fr-FR" smtClean="0"/>
              <a:t>‹N°›</a:t>
            </a:fld>
            <a:endParaRPr lang="fr-FR"/>
          </a:p>
        </p:txBody>
      </p:sp>
    </p:spTree>
    <p:extLst>
      <p:ext uri="{BB962C8B-B14F-4D97-AF65-F5344CB8AC3E}">
        <p14:creationId xmlns:p14="http://schemas.microsoft.com/office/powerpoint/2010/main" val="183637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tel:0033622211873"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syndicat-naturopathie.fr/les-mutuelles/"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syndicat-naturopathie.fr/les-mutuelles/" TargetMode="External"/><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puradetoxfrance.com/categorie/modeles-et-accessoires-pura-detox/" TargetMode="External"/><Relationship Id="rId1" Type="http://schemas.openxmlformats.org/officeDocument/2006/relationships/slideLayout" Target="../slideLayouts/slideLayout2.xml"/><Relationship Id="rId4" Type="http://schemas.openxmlformats.org/officeDocument/2006/relationships/hyperlink" Target="https://www.puradetoxfrance.com/"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F51D77D-FB03-42A1-850E-F31242818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916" y="96851"/>
            <a:ext cx="8915598" cy="5951635"/>
          </a:xfrm>
          <a:prstGeom prst="rect">
            <a:avLst/>
          </a:prstGeom>
        </p:spPr>
      </p:pic>
      <p:sp>
        <p:nvSpPr>
          <p:cNvPr id="8" name="ZoneTexte 7">
            <a:extLst>
              <a:ext uri="{FF2B5EF4-FFF2-40B4-BE49-F238E27FC236}">
                <a16:creationId xmlns:a16="http://schemas.microsoft.com/office/drawing/2014/main" id="{171A777C-93AD-44E3-80C7-8F640343DF2F}"/>
              </a:ext>
            </a:extLst>
          </p:cNvPr>
          <p:cNvSpPr txBox="1"/>
          <p:nvPr/>
        </p:nvSpPr>
        <p:spPr>
          <a:xfrm>
            <a:off x="1509203" y="4725367"/>
            <a:ext cx="3604336" cy="1323119"/>
          </a:xfrm>
          <a:prstGeom prst="rect">
            <a:avLst/>
          </a:prstGeom>
          <a:noFill/>
        </p:spPr>
        <p:txBody>
          <a:bodyPr wrap="square">
            <a:spAutoFit/>
          </a:bodyPr>
          <a:lstStyle/>
          <a:p>
            <a:pPr algn="ctr">
              <a:spcBef>
                <a:spcPts val="600"/>
              </a:spcBef>
              <a:spcAft>
                <a:spcPts val="600"/>
              </a:spcAft>
            </a:pPr>
            <a:r>
              <a:rPr lang="fr-FR" dirty="0">
                <a:solidFill>
                  <a:srgbClr val="702A82"/>
                </a:solidFill>
                <a:latin typeface="Lato" panose="020F0502020204030203" pitchFamily="34" charset="0"/>
              </a:rPr>
              <a:t>« Tant que l'Ame, le Corps et  l'Esprit sont en harmonie, rien ne peut nous affecter »</a:t>
            </a:r>
          </a:p>
          <a:p>
            <a:pPr algn="ctr">
              <a:lnSpc>
                <a:spcPct val="70000"/>
              </a:lnSpc>
              <a:spcBef>
                <a:spcPts val="1000"/>
              </a:spcBef>
            </a:pPr>
            <a:r>
              <a:rPr lang="fr-FR" dirty="0">
                <a:solidFill>
                  <a:srgbClr val="702A82"/>
                </a:solidFill>
                <a:latin typeface="Lato" panose="020F0502020204030203" pitchFamily="34" charset="0"/>
              </a:rPr>
              <a:t>Dr Edward Bach</a:t>
            </a:r>
          </a:p>
        </p:txBody>
      </p:sp>
      <p:sp>
        <p:nvSpPr>
          <p:cNvPr id="4" name="ZoneTexte 3">
            <a:extLst>
              <a:ext uri="{FF2B5EF4-FFF2-40B4-BE49-F238E27FC236}">
                <a16:creationId xmlns:a16="http://schemas.microsoft.com/office/drawing/2014/main" id="{E5D9FBE9-1A89-4913-987C-81CD090E5703}"/>
              </a:ext>
            </a:extLst>
          </p:cNvPr>
          <p:cNvSpPr txBox="1"/>
          <p:nvPr/>
        </p:nvSpPr>
        <p:spPr>
          <a:xfrm>
            <a:off x="1802166" y="2134625"/>
            <a:ext cx="2041865" cy="769121"/>
          </a:xfrm>
          <a:prstGeom prst="rect">
            <a:avLst/>
          </a:prstGeom>
          <a:noFill/>
        </p:spPr>
        <p:txBody>
          <a:bodyPr wrap="square">
            <a:spAutoFit/>
          </a:bodyPr>
          <a:lstStyle/>
          <a:p>
            <a:pPr algn="ctr">
              <a:spcBef>
                <a:spcPts val="600"/>
              </a:spcBef>
              <a:spcAft>
                <a:spcPts val="600"/>
              </a:spcAft>
            </a:pPr>
            <a:r>
              <a:rPr lang="fr-FR" dirty="0">
                <a:solidFill>
                  <a:srgbClr val="702A82"/>
                </a:solidFill>
                <a:latin typeface="Lato" panose="020F0502020204030203" pitchFamily="34" charset="0"/>
              </a:rPr>
              <a:t>Sylvie Rocci</a:t>
            </a:r>
          </a:p>
          <a:p>
            <a:pPr algn="ctr">
              <a:lnSpc>
                <a:spcPct val="70000"/>
              </a:lnSpc>
              <a:spcBef>
                <a:spcPts val="1000"/>
              </a:spcBef>
            </a:pPr>
            <a:r>
              <a:rPr lang="fr-FR" dirty="0">
                <a:solidFill>
                  <a:srgbClr val="702A82"/>
                </a:solidFill>
                <a:latin typeface="Lato" panose="020F0502020204030203" pitchFamily="34" charset="0"/>
              </a:rPr>
              <a:t>Naturopathe</a:t>
            </a:r>
          </a:p>
        </p:txBody>
      </p:sp>
    </p:spTree>
    <p:extLst>
      <p:ext uri="{BB962C8B-B14F-4D97-AF65-F5344CB8AC3E}">
        <p14:creationId xmlns:p14="http://schemas.microsoft.com/office/powerpoint/2010/main" val="2527821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a:extLst>
              <a:ext uri="{FF2B5EF4-FFF2-40B4-BE49-F238E27FC236}">
                <a16:creationId xmlns:a16="http://schemas.microsoft.com/office/drawing/2014/main" id="{6B469962-DDB0-4307-944E-FA1F11541986}"/>
              </a:ext>
            </a:extLst>
          </p:cNvPr>
          <p:cNvSpPr>
            <a:spLocks noGrp="1"/>
          </p:cNvSpPr>
          <p:nvPr>
            <p:ph type="subTitle" idx="1"/>
          </p:nvPr>
        </p:nvSpPr>
        <p:spPr>
          <a:xfrm>
            <a:off x="434266" y="153938"/>
            <a:ext cx="6783280" cy="4085208"/>
          </a:xfrm>
        </p:spPr>
        <p:txBody>
          <a:bodyPr>
            <a:normAutofit/>
          </a:bodyPr>
          <a:lstStyle/>
          <a:p>
            <a:pPr algn="just" eaLnBrk="0" fontAlgn="base" hangingPunct="0">
              <a:lnSpc>
                <a:spcPct val="100000"/>
              </a:lnSpc>
              <a:spcBef>
                <a:spcPct val="0"/>
              </a:spcBef>
              <a:spcAft>
                <a:spcPct val="0"/>
              </a:spcAft>
            </a:pPr>
            <a:r>
              <a:rPr lang="fr-FR" sz="1600" b="1" dirty="0">
                <a:latin typeface="Roboto" panose="02000000000000000000" pitchFamily="2" charset="0"/>
                <a:ea typeface="Roboto" panose="02000000000000000000" pitchFamily="2" charset="0"/>
              </a:rPr>
              <a:t>Avec l'EFT apprenez à être aligné avec vous-même.</a:t>
            </a:r>
          </a:p>
          <a:p>
            <a:pPr algn="l">
              <a:lnSpc>
                <a:spcPct val="100000"/>
              </a:lnSpc>
              <a:spcBef>
                <a:spcPts val="0"/>
              </a:spcBef>
            </a:pPr>
            <a:endParaRPr lang="fr-FR" sz="1600" b="1" i="0" dirty="0">
              <a:solidFill>
                <a:srgbClr val="1B1F19"/>
              </a:solidFill>
              <a:effectLst/>
              <a:latin typeface="Roboto" panose="02000000000000000000" pitchFamily="2" charset="0"/>
              <a:ea typeface="Roboto" panose="02000000000000000000" pitchFamily="2" charset="0"/>
            </a:endParaRPr>
          </a:p>
          <a:p>
            <a:pPr algn="l">
              <a:lnSpc>
                <a:spcPct val="100000"/>
              </a:lnSpc>
              <a:spcBef>
                <a:spcPts val="0"/>
              </a:spcBef>
            </a:pPr>
            <a:r>
              <a:rPr lang="fr-FR" alt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rPr>
              <a:t>L’EFT est une technique développée par Gary Craig, ingénieur de l’Université de Stanford en 1995. </a:t>
            </a:r>
            <a:r>
              <a:rPr 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rPr>
              <a:t>L'être humain est un être énergétique &amp; émotionnelle : l'</a:t>
            </a:r>
            <a:r>
              <a:rPr lang="fr-FR" sz="1200" dirty="0" err="1">
                <a:solidFill>
                  <a:srgbClr val="333333"/>
                </a:solidFill>
                <a:latin typeface="Roboto" panose="02000000000000000000" pitchFamily="2" charset="0"/>
                <a:ea typeface="Roboto" panose="02000000000000000000" pitchFamily="2" charset="0"/>
                <a:cs typeface="Times New Roman" panose="02020603050405020304" pitchFamily="18" charset="0"/>
              </a:rPr>
              <a:t>Emotionnal</a:t>
            </a:r>
            <a:r>
              <a:rPr 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rPr>
              <a:t> Freedom Technique, ou technique de libération émotionnelle, permet de "couper" le lien d'une émotion qui nous rattache au passé. La tristesse (décès, déception), la colère, la peur (in/consciente), ou de la culpabilité de nos expériences passées, nous gênent sur notre chemin de vie. C</a:t>
            </a:r>
            <a:r>
              <a:rPr lang="fr-FR" alt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rPr>
              <a:t>ette méthode </a:t>
            </a:r>
            <a:r>
              <a:rPr lang="fr-FR" altLang="fr-FR" sz="1200" dirty="0" err="1">
                <a:solidFill>
                  <a:srgbClr val="333333"/>
                </a:solidFill>
                <a:latin typeface="Roboto" panose="02000000000000000000" pitchFamily="2" charset="0"/>
                <a:ea typeface="Roboto" panose="02000000000000000000" pitchFamily="2" charset="0"/>
                <a:cs typeface="Times New Roman" panose="02020603050405020304" pitchFamily="18" charset="0"/>
              </a:rPr>
              <a:t>psycho-corporelle</a:t>
            </a:r>
            <a:r>
              <a:rPr lang="fr-FR" alt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rPr>
              <a:t> énergétique de relaxation et de gestion du stress s’avère très efficace et agit vite et bien contre les émotions toxiques.</a:t>
            </a:r>
          </a:p>
          <a:p>
            <a:pPr marL="0" marR="0" lvl="0" indent="0" algn="just" defTabSz="914400" rtl="0" eaLnBrk="0" fontAlgn="base" latinLnBrk="0" hangingPunct="0">
              <a:lnSpc>
                <a:spcPct val="100000"/>
              </a:lnSpc>
              <a:spcBef>
                <a:spcPts val="0"/>
              </a:spcBef>
              <a:buClrTx/>
              <a:buSzTx/>
              <a:buFontTx/>
              <a:buNone/>
              <a:tabLst/>
            </a:pPr>
            <a:endParaRPr lang="fr-FR" sz="1200" dirty="0">
              <a:solidFill>
                <a:srgbClr val="585858"/>
              </a:solidFill>
              <a:latin typeface="Roboto" panose="02000000000000000000" pitchFamily="2" charset="0"/>
              <a:ea typeface="Roboto" panose="02000000000000000000" pitchFamily="2" charset="0"/>
              <a:cs typeface="Times New Roman" panose="02020603050405020304" pitchFamily="18" charset="0"/>
            </a:endParaRPr>
          </a:p>
          <a:p>
            <a:pPr marL="0" marR="0" lvl="0" indent="0" algn="just" defTabSz="914400" rtl="0" eaLnBrk="0" fontAlgn="base" latinLnBrk="0" hangingPunct="0">
              <a:lnSpc>
                <a:spcPct val="100000"/>
              </a:lnSpc>
              <a:spcBef>
                <a:spcPts val="0"/>
              </a:spcBef>
              <a:buClrTx/>
              <a:buSzTx/>
              <a:buFontTx/>
              <a:buNone/>
              <a:tabLst/>
            </a:pPr>
            <a:r>
              <a:rPr lang="fr-FR" altLang="fr-FR" sz="1200" b="1" dirty="0">
                <a:solidFill>
                  <a:srgbClr val="D9B609"/>
                </a:solidFill>
                <a:latin typeface="Roboto" panose="02000000000000000000" pitchFamily="2" charset="0"/>
                <a:ea typeface="Roboto" panose="02000000000000000000" pitchFamily="2" charset="0"/>
              </a:rPr>
              <a:t>« La cause de toute émotion négative est une perturbation du système énergétique corporel. »</a:t>
            </a:r>
            <a:endParaRPr lang="fr-FR" sz="1200" b="1" dirty="0">
              <a:solidFill>
                <a:srgbClr val="D9B609"/>
              </a:solidFill>
              <a:latin typeface="Roboto" panose="02000000000000000000" pitchFamily="2" charset="0"/>
              <a:ea typeface="Roboto" panose="02000000000000000000" pitchFamily="2" charset="0"/>
            </a:endParaRPr>
          </a:p>
          <a:p>
            <a:pPr algn="just">
              <a:lnSpc>
                <a:spcPct val="100000"/>
              </a:lnSpc>
              <a:spcBef>
                <a:spcPts val="0"/>
              </a:spcBef>
            </a:pPr>
            <a:endParaRPr 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endParaRPr>
          </a:p>
          <a:p>
            <a:pPr marR="0" lvl="0" algn="just" eaLnBrk="0" fontAlgn="base" hangingPunct="0">
              <a:lnSpc>
                <a:spcPct val="100000"/>
              </a:lnSpc>
              <a:spcBef>
                <a:spcPct val="0"/>
              </a:spcBef>
              <a:spcAft>
                <a:spcPct val="0"/>
              </a:spcAft>
              <a:buClrTx/>
              <a:buSzTx/>
              <a:tabLst/>
            </a:pPr>
            <a:r>
              <a:rPr lang="fr-FR" altLang="fr-FR" sz="1600" b="1" dirty="0">
                <a:latin typeface="Roboto" panose="02000000000000000000" pitchFamily="2" charset="0"/>
                <a:ea typeface="Roboto" panose="02000000000000000000" pitchFamily="2" charset="0"/>
              </a:rPr>
              <a:t>La technique</a:t>
            </a:r>
          </a:p>
          <a:p>
            <a:pPr marR="0" lvl="0" algn="l" fontAlgn="base">
              <a:lnSpc>
                <a:spcPct val="100000"/>
              </a:lnSpc>
              <a:spcBef>
                <a:spcPts val="0"/>
              </a:spcBef>
              <a:spcAft>
                <a:spcPct val="0"/>
              </a:spcAft>
              <a:buClrTx/>
              <a:buSzTx/>
              <a:tabLst/>
            </a:pPr>
            <a:endParaRPr lang="fr-FR" altLang="fr-FR" sz="1300" b="1" dirty="0">
              <a:solidFill>
                <a:srgbClr val="1B1F19"/>
              </a:solidFill>
              <a:latin typeface="Roboto" panose="02000000000000000000" pitchFamily="2" charset="0"/>
              <a:ea typeface="Roboto" panose="02000000000000000000" pitchFamily="2"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585858"/>
                </a:solidFill>
                <a:effectLst/>
                <a:latin typeface="Roboto" panose="02000000000000000000" pitchFamily="2" charset="0"/>
                <a:ea typeface="Roboto" panose="02000000000000000000" pitchFamily="2" charset="0"/>
              </a:rPr>
              <a:t>La personne tapote doucement des points spécifiques sur ses méridiens pendant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585858"/>
                </a:solidFill>
                <a:effectLst/>
                <a:latin typeface="Roboto" panose="02000000000000000000" pitchFamily="2" charset="0"/>
                <a:ea typeface="Roboto" panose="02000000000000000000" pitchFamily="2" charset="0"/>
              </a:rPr>
              <a:t>qu’elle se centre sur son problème. En tapotant ainsi, elle équilibre les méridiens qui sont perturbés lorsqu’elle pense à une émotion qui la dérange. Une fois équilibrée, cette personne ne se laisse plus déranger par l’événement, même lorsqu’elle essaie de le faire ! La mémoire demeure, mais la charge émotionnelle qui l’accompagnait est partie</a:t>
            </a:r>
            <a:endParaRPr lang="fr-FR" sz="1200" dirty="0">
              <a:latin typeface="Roboto" panose="02000000000000000000" pitchFamily="2" charset="0"/>
              <a:ea typeface="Roboto" panose="02000000000000000000" pitchFamily="2" charset="0"/>
            </a:endParaRPr>
          </a:p>
        </p:txBody>
      </p:sp>
      <p:sp>
        <p:nvSpPr>
          <p:cNvPr id="3" name="Rectangle 2">
            <a:extLst>
              <a:ext uri="{FF2B5EF4-FFF2-40B4-BE49-F238E27FC236}">
                <a16:creationId xmlns:a16="http://schemas.microsoft.com/office/drawing/2014/main" id="{4469E000-5927-4D75-8BC6-40AC5BB826E5}"/>
              </a:ext>
            </a:extLst>
          </p:cNvPr>
          <p:cNvSpPr>
            <a:spLocks noChangeArrowheads="1"/>
          </p:cNvSpPr>
          <p:nvPr/>
        </p:nvSpPr>
        <p:spPr bwMode="auto">
          <a:xfrm>
            <a:off x="434266" y="4239146"/>
            <a:ext cx="6392663" cy="233294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fontAlgn="base"/>
            <a:r>
              <a:rPr lang="fr-FR" sz="1600" b="1" dirty="0">
                <a:effectLst/>
                <a:latin typeface="Roboto" panose="02000000000000000000" pitchFamily="2" charset="0"/>
                <a:ea typeface="Roboto" panose="02000000000000000000" pitchFamily="2" charset="0"/>
              </a:rPr>
              <a:t>Quels en sont les bienfaits ?</a:t>
            </a:r>
          </a:p>
          <a:p>
            <a:pPr marR="0" lvl="0" algn="just" eaLnBrk="1" fontAlgn="base" hangingPunct="1">
              <a:lnSpc>
                <a:spcPct val="130000"/>
              </a:lnSpc>
              <a:spcBef>
                <a:spcPts val="0"/>
              </a:spcBef>
              <a:spcAft>
                <a:spcPct val="0"/>
              </a:spcAft>
              <a:buClrTx/>
              <a:buSzTx/>
              <a:tabLst/>
            </a:pPr>
            <a:endParaRPr lang="fr-FR" alt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endParaRPr>
          </a:p>
          <a:p>
            <a:pPr marR="0" lvl="0" algn="just" eaLnBrk="1" fontAlgn="base" hangingPunct="1">
              <a:spcBef>
                <a:spcPts val="0"/>
              </a:spcBef>
              <a:spcAft>
                <a:spcPct val="0"/>
              </a:spcAft>
              <a:buClrTx/>
              <a:buSzTx/>
              <a:tabLst/>
            </a:pPr>
            <a:r>
              <a:rPr lang="fr-FR" alt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rPr>
              <a:t>Les séances d'EFT vous permettront : </a:t>
            </a:r>
          </a:p>
          <a:p>
            <a:pPr marL="628650" lvl="1" indent="-171450" algn="just" eaLnBrk="1" hangingPunct="1">
              <a:spcBef>
                <a:spcPts val="0"/>
              </a:spcBef>
              <a:buFont typeface="Wingdings" panose="05000000000000000000" pitchFamily="2" charset="2"/>
              <a:buChar char="v"/>
            </a:pPr>
            <a:r>
              <a:rPr lang="fr-FR" alt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rPr>
              <a:t>d'apprendre à écouter les maux de votre corps qui vous guide</a:t>
            </a:r>
          </a:p>
          <a:p>
            <a:pPr marL="628650" lvl="1" indent="-171450" algn="just" eaLnBrk="1" hangingPunct="1">
              <a:spcBef>
                <a:spcPts val="0"/>
              </a:spcBef>
              <a:buFont typeface="Wingdings" panose="05000000000000000000" pitchFamily="2" charset="2"/>
              <a:buChar char="v"/>
            </a:pPr>
            <a:r>
              <a:rPr lang="fr-FR" alt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rPr>
              <a:t>De réconcilier / synchroniser votre cerveau mental, votre cerveau émotionnel &amp; votre inconscient</a:t>
            </a:r>
          </a:p>
          <a:p>
            <a:pPr marL="628650" lvl="1" indent="-171450" algn="just" eaLnBrk="1" hangingPunct="1">
              <a:spcBef>
                <a:spcPts val="0"/>
              </a:spcBef>
              <a:buFont typeface="Wingdings" panose="05000000000000000000" pitchFamily="2" charset="2"/>
              <a:buChar char="v"/>
            </a:pPr>
            <a:r>
              <a:rPr lang="fr-FR" alt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rPr>
              <a:t>de comprendre qu'une émotion est une énergie, au sens électrique</a:t>
            </a:r>
          </a:p>
          <a:p>
            <a:pPr marL="628650" lvl="1" indent="-171450" algn="just" eaLnBrk="1" hangingPunct="1">
              <a:spcBef>
                <a:spcPts val="0"/>
              </a:spcBef>
              <a:buFont typeface="Wingdings" panose="05000000000000000000" pitchFamily="2" charset="2"/>
              <a:buChar char="v"/>
            </a:pPr>
            <a:r>
              <a:rPr lang="fr-FR" alt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rPr>
              <a:t>d'acquérir des clés de compréhension du fonctionnement du corps humain</a:t>
            </a:r>
          </a:p>
          <a:p>
            <a:pPr marL="628650" lvl="1" indent="-171450" algn="just" eaLnBrk="1" hangingPunct="1">
              <a:spcBef>
                <a:spcPts val="0"/>
              </a:spcBef>
              <a:buFont typeface="Wingdings" panose="05000000000000000000" pitchFamily="2" charset="2"/>
              <a:buChar char="v"/>
            </a:pPr>
            <a:r>
              <a:rPr lang="fr-FR" alt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rPr>
              <a:t>de soigner émotionnellement les causes d'un mal-être</a:t>
            </a:r>
          </a:p>
          <a:p>
            <a:pPr marL="628650" lvl="1" indent="-171450" algn="just" eaLnBrk="1" hangingPunct="1">
              <a:spcBef>
                <a:spcPts val="0"/>
              </a:spcBef>
              <a:buFont typeface="Wingdings" panose="05000000000000000000" pitchFamily="2" charset="2"/>
              <a:buChar char="v"/>
            </a:pPr>
            <a:r>
              <a:rPr lang="fr-FR" altLang="fr-FR" sz="1200" dirty="0">
                <a:solidFill>
                  <a:srgbClr val="333333"/>
                </a:solidFill>
                <a:latin typeface="Roboto" panose="02000000000000000000" pitchFamily="2" charset="0"/>
                <a:ea typeface="Roboto" panose="02000000000000000000" pitchFamily="2" charset="0"/>
                <a:cs typeface="Times New Roman" panose="02020603050405020304" pitchFamily="18" charset="0"/>
              </a:rPr>
              <a:t>de repartir plus léger &amp; d'avancer dans votre vie sur différent sujet (abondance d'argent, d'amour, peurs inconscientes &amp; peur consciente, peur de décevoir, culpabilité, regret, tristesse profonde) </a:t>
            </a:r>
            <a:endParaRPr lang="fr-FR" altLang="fr-FR" sz="1200" dirty="0">
              <a:solidFill>
                <a:srgbClr val="333333"/>
              </a:solidFill>
              <a:latin typeface="Roboto" panose="02000000000000000000" pitchFamily="2" charset="0"/>
              <a:cs typeface="Times New Roman" panose="02020603050405020304" pitchFamily="18" charset="0"/>
            </a:endParaRPr>
          </a:p>
        </p:txBody>
      </p:sp>
      <p:sp>
        <p:nvSpPr>
          <p:cNvPr id="4" name="AutoShape 4">
            <a:extLst>
              <a:ext uri="{FF2B5EF4-FFF2-40B4-BE49-F238E27FC236}">
                <a16:creationId xmlns:a16="http://schemas.microsoft.com/office/drawing/2014/main" id="{1A36C2EA-ECC7-47B7-AE6F-DD61AD21A60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Image 7">
            <a:extLst>
              <a:ext uri="{FF2B5EF4-FFF2-40B4-BE49-F238E27FC236}">
                <a16:creationId xmlns:a16="http://schemas.microsoft.com/office/drawing/2014/main" id="{30848C6B-A049-47A0-BC84-50399F4899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820" y="307019"/>
            <a:ext cx="4466585" cy="2969581"/>
          </a:xfrm>
          <a:prstGeom prst="rect">
            <a:avLst/>
          </a:prstGeom>
        </p:spPr>
      </p:pic>
      <p:sp>
        <p:nvSpPr>
          <p:cNvPr id="2" name="AutoShape 2" descr="persons hand on white wall">
            <a:extLst>
              <a:ext uri="{FF2B5EF4-FFF2-40B4-BE49-F238E27FC236}">
                <a16:creationId xmlns:a16="http://schemas.microsoft.com/office/drawing/2014/main" id="{01050D9A-89E3-45DE-98EA-6FC5DAD5FF7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9" name="Image 8">
            <a:extLst>
              <a:ext uri="{FF2B5EF4-FFF2-40B4-BE49-F238E27FC236}">
                <a16:creationId xmlns:a16="http://schemas.microsoft.com/office/drawing/2014/main" id="{D20FE024-CD3C-4EB0-A0DE-2DB92BDA9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169" y="3812033"/>
            <a:ext cx="4487886" cy="2332947"/>
          </a:xfrm>
          <a:prstGeom prst="rect">
            <a:avLst/>
          </a:prstGeom>
        </p:spPr>
      </p:pic>
    </p:spTree>
    <p:extLst>
      <p:ext uri="{BB962C8B-B14F-4D97-AF65-F5344CB8AC3E}">
        <p14:creationId xmlns:p14="http://schemas.microsoft.com/office/powerpoint/2010/main" val="2744226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F097F0-835B-43B5-B93B-120BF2BAE8CB}"/>
              </a:ext>
            </a:extLst>
          </p:cNvPr>
          <p:cNvSpPr>
            <a:spLocks noChangeArrowheads="1"/>
          </p:cNvSpPr>
          <p:nvPr/>
        </p:nvSpPr>
        <p:spPr bwMode="auto">
          <a:xfrm>
            <a:off x="221941" y="305558"/>
            <a:ext cx="3879541" cy="7591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2B4660"/>
                </a:solidFill>
                <a:effectLst/>
                <a:latin typeface="Roboto" panose="02000000000000000000" pitchFamily="2" charset="0"/>
              </a:rPr>
              <a:t>Les fleurs de Bach </a:t>
            </a:r>
            <a:endParaRPr kumimoji="0" lang="fr-FR" altLang="fr-FR" sz="3600" b="0" i="0" u="none" strike="noStrike" cap="none" normalizeH="0" baseline="0" dirty="0">
              <a:ln>
                <a:noFill/>
              </a:ln>
              <a:solidFill>
                <a:schemeClr val="tx1"/>
              </a:solidFill>
              <a:effectLst/>
              <a:latin typeface="Arial" panose="020B0604020202020204" pitchFamily="34" charset="0"/>
            </a:endParaRPr>
          </a:p>
        </p:txBody>
      </p:sp>
      <p:sp>
        <p:nvSpPr>
          <p:cNvPr id="6" name="ZoneTexte 5">
            <a:extLst>
              <a:ext uri="{FF2B5EF4-FFF2-40B4-BE49-F238E27FC236}">
                <a16:creationId xmlns:a16="http://schemas.microsoft.com/office/drawing/2014/main" id="{9E140BE7-8CF6-4D08-899F-CDC0D33BF85A}"/>
              </a:ext>
            </a:extLst>
          </p:cNvPr>
          <p:cNvSpPr txBox="1"/>
          <p:nvPr/>
        </p:nvSpPr>
        <p:spPr>
          <a:xfrm>
            <a:off x="221941" y="1185064"/>
            <a:ext cx="5788241" cy="1261884"/>
          </a:xfrm>
          <a:prstGeom prst="rect">
            <a:avLst/>
          </a:prstGeom>
          <a:noFill/>
        </p:spPr>
        <p:txBody>
          <a:bodyPr wrap="square">
            <a:spAutoFit/>
          </a:bodyPr>
          <a:lstStyle/>
          <a:p>
            <a:pPr algn="just" fontAlgn="base"/>
            <a:r>
              <a:rPr lang="fr-FR" sz="1600" b="1" dirty="0">
                <a:effectLst/>
                <a:latin typeface="Roboto" panose="02000000000000000000" pitchFamily="2" charset="0"/>
                <a:ea typeface="Roboto" panose="02000000000000000000" pitchFamily="2" charset="0"/>
              </a:rPr>
              <a:t>Quels en sont les bienfaits ?</a:t>
            </a:r>
          </a:p>
          <a:p>
            <a:pPr algn="just" rtl="0"/>
            <a:r>
              <a:rPr lang="fr-FR" sz="1200" b="0" i="0" dirty="0">
                <a:solidFill>
                  <a:srgbClr val="444444"/>
                </a:solidFill>
                <a:effectLst/>
                <a:latin typeface="Roboto" panose="02000000000000000000" pitchFamily="2" charset="0"/>
                <a:ea typeface="Roboto" panose="02000000000000000000" pitchFamily="2" charset="0"/>
              </a:rPr>
              <a:t>C’est une méthode naturelle qui vous aide à prendre conscience de ce qui vous habitent et qui sont des freins à votre épanouissement et vous aide à gérer le stress sous toutes ses formes.</a:t>
            </a:r>
          </a:p>
          <a:p>
            <a:pPr algn="just" rtl="0"/>
            <a:r>
              <a:rPr lang="fr-FR" sz="1200" b="0" i="0" dirty="0">
                <a:solidFill>
                  <a:srgbClr val="444444"/>
                </a:solidFill>
                <a:effectLst/>
                <a:latin typeface="Roboto" panose="02000000000000000000" pitchFamily="2" charset="0"/>
                <a:ea typeface="Roboto" panose="02000000000000000000" pitchFamily="2" charset="0"/>
              </a:rPr>
              <a:t>Angoisses, mal-être, peur, mésestime de soi, manque de confiance, peur, burn-out, deuil, dépression, dépendance etc…</a:t>
            </a:r>
          </a:p>
        </p:txBody>
      </p:sp>
      <p:sp>
        <p:nvSpPr>
          <p:cNvPr id="8" name="ZoneTexte 7">
            <a:extLst>
              <a:ext uri="{FF2B5EF4-FFF2-40B4-BE49-F238E27FC236}">
                <a16:creationId xmlns:a16="http://schemas.microsoft.com/office/drawing/2014/main" id="{19E4A227-65AC-4E51-9291-02EF01D227EF}"/>
              </a:ext>
            </a:extLst>
          </p:cNvPr>
          <p:cNvSpPr txBox="1"/>
          <p:nvPr/>
        </p:nvSpPr>
        <p:spPr>
          <a:xfrm>
            <a:off x="221941" y="2567336"/>
            <a:ext cx="6462944" cy="3293209"/>
          </a:xfrm>
          <a:prstGeom prst="rect">
            <a:avLst/>
          </a:prstGeom>
          <a:noFill/>
        </p:spPr>
        <p:txBody>
          <a:bodyPr wrap="square">
            <a:spAutoFit/>
          </a:bodyPr>
          <a:lstStyle/>
          <a:p>
            <a:r>
              <a:rPr lang="fr-FR" sz="1600" b="1" i="0" dirty="0">
                <a:solidFill>
                  <a:srgbClr val="0D354A"/>
                </a:solidFill>
                <a:effectLst/>
                <a:latin typeface="Roboto" panose="02000000000000000000" pitchFamily="2" charset="0"/>
                <a:ea typeface="Roboto" panose="02000000000000000000" pitchFamily="2" charset="0"/>
              </a:rPr>
              <a:t>Déroulement de la séance</a:t>
            </a:r>
          </a:p>
          <a:p>
            <a:endParaRPr lang="fr-FR" sz="1200" b="0" i="0" dirty="0">
              <a:solidFill>
                <a:srgbClr val="444444"/>
              </a:solidFill>
              <a:effectLst/>
              <a:latin typeface="Roboto" panose="02000000000000000000" pitchFamily="2" charset="0"/>
              <a:ea typeface="Roboto" panose="02000000000000000000" pitchFamily="2" charset="0"/>
            </a:endParaRPr>
          </a:p>
          <a:p>
            <a:r>
              <a:rPr lang="fr-FR" sz="1200" b="0" i="0" dirty="0">
                <a:solidFill>
                  <a:srgbClr val="444444"/>
                </a:solidFill>
                <a:effectLst/>
                <a:latin typeface="Roboto" panose="02000000000000000000" pitchFamily="2" charset="0"/>
                <a:ea typeface="Roboto" panose="02000000000000000000" pitchFamily="2" charset="0"/>
              </a:rPr>
              <a:t>Je vous accompagne dans votre démarche de développement personnel en vous aidant à poser </a:t>
            </a:r>
            <a:r>
              <a:rPr lang="fr-FR" sz="1200" b="1" i="0" dirty="0">
                <a:solidFill>
                  <a:srgbClr val="444444"/>
                </a:solidFill>
                <a:effectLst/>
                <a:latin typeface="Roboto" panose="02000000000000000000" pitchFamily="2" charset="0"/>
                <a:ea typeface="Roboto" panose="02000000000000000000" pitchFamily="2" charset="0"/>
              </a:rPr>
              <a:t>des « mots » sur les « maux »</a:t>
            </a:r>
            <a:r>
              <a:rPr lang="fr-FR" sz="1200" b="0" i="0" dirty="0">
                <a:solidFill>
                  <a:srgbClr val="444444"/>
                </a:solidFill>
                <a:effectLst/>
                <a:latin typeface="Roboto" panose="02000000000000000000" pitchFamily="2" charset="0"/>
                <a:ea typeface="Roboto" panose="02000000000000000000" pitchFamily="2" charset="0"/>
              </a:rPr>
              <a:t>. La vie peut parfois vous bousculer... Prendre des fleurs de Bach c’est prendre soin de soi…retrouver son équilibre et se sentir mieux dans sa vie !!</a:t>
            </a:r>
          </a:p>
          <a:p>
            <a:r>
              <a:rPr lang="fr-FR" sz="1200" b="0" i="0" dirty="0">
                <a:solidFill>
                  <a:srgbClr val="444444"/>
                </a:solidFill>
                <a:effectLst/>
                <a:latin typeface="Roboto" panose="02000000000000000000" pitchFamily="2" charset="0"/>
                <a:ea typeface="Roboto" panose="02000000000000000000" pitchFamily="2" charset="0"/>
              </a:rPr>
              <a:t>L’entretien dure environ une heure. Il permet, tout d’abord à la personne désireuse d’utiliser les fleurs de mettre en mots son vécu émotionnel. Cette étape de verbalisation est importante car elle va permettre au conseiller de s’assurer d’une compréhension précise de ce qui est vécu pour ajuster son conseil en fleurs.</a:t>
            </a:r>
            <a:br>
              <a:rPr lang="fr-FR" sz="1200" b="0" i="0" dirty="0">
                <a:solidFill>
                  <a:srgbClr val="444444"/>
                </a:solidFill>
                <a:effectLst/>
                <a:latin typeface="Roboto" panose="02000000000000000000" pitchFamily="2" charset="0"/>
                <a:ea typeface="Roboto" panose="02000000000000000000" pitchFamily="2" charset="0"/>
              </a:rPr>
            </a:br>
            <a:r>
              <a:rPr lang="fr-FR" sz="1200" b="0" i="0" dirty="0">
                <a:solidFill>
                  <a:srgbClr val="444444"/>
                </a:solidFill>
                <a:effectLst/>
                <a:latin typeface="Roboto" panose="02000000000000000000" pitchFamily="2" charset="0"/>
                <a:ea typeface="Roboto" panose="02000000000000000000" pitchFamily="2" charset="0"/>
              </a:rPr>
              <a:t>Il donnera également à la personne accompagnée la possibilité d’accueillir et de clarifier ce qu'elle vit à l’instant présent. Sur la base de cet échange, le conseiller pourra ensuite proposer une ou des fleurs, qui permettront d’harmoniser le vécu émotionnel exprimé.</a:t>
            </a:r>
          </a:p>
          <a:p>
            <a:br>
              <a:rPr lang="fr-FR" sz="1200" b="0" i="0" dirty="0">
                <a:solidFill>
                  <a:srgbClr val="444444"/>
                </a:solidFill>
                <a:effectLst/>
                <a:latin typeface="Roboto" panose="02000000000000000000" pitchFamily="2" charset="0"/>
                <a:ea typeface="Roboto" panose="02000000000000000000" pitchFamily="2" charset="0"/>
              </a:rPr>
            </a:br>
            <a:r>
              <a:rPr lang="fr-FR" sz="1200" b="0" i="0" dirty="0">
                <a:solidFill>
                  <a:srgbClr val="444444"/>
                </a:solidFill>
                <a:effectLst/>
                <a:latin typeface="Roboto" panose="02000000000000000000" pitchFamily="2" charset="0"/>
                <a:ea typeface="Roboto" panose="02000000000000000000" pitchFamily="2" charset="0"/>
              </a:rPr>
              <a:t>Le conseiller en fleurs de Bach n’est ni un médecin ni un psychologue: c’est un éducateur dans le sens où il permet à son client de se prendre en charge émotionnellement, comme</a:t>
            </a:r>
            <a:br>
              <a:rPr lang="fr-FR" sz="1200" b="0" i="0" dirty="0">
                <a:solidFill>
                  <a:srgbClr val="444444"/>
                </a:solidFill>
                <a:effectLst/>
                <a:latin typeface="Roboto" panose="02000000000000000000" pitchFamily="2" charset="0"/>
                <a:ea typeface="Roboto" panose="02000000000000000000" pitchFamily="2" charset="0"/>
              </a:rPr>
            </a:br>
            <a:r>
              <a:rPr lang="fr-FR" sz="1200" b="0" i="0" dirty="0">
                <a:solidFill>
                  <a:srgbClr val="444444"/>
                </a:solidFill>
                <a:effectLst/>
                <a:latin typeface="Roboto" panose="02000000000000000000" pitchFamily="2" charset="0"/>
                <a:ea typeface="Roboto" panose="02000000000000000000" pitchFamily="2" charset="0"/>
              </a:rPr>
              <a:t>le souhaitait le Docteur Bach</a:t>
            </a:r>
            <a:br>
              <a:rPr lang="fr-FR" sz="1200" b="0" i="0" dirty="0">
                <a:solidFill>
                  <a:srgbClr val="444444"/>
                </a:solidFill>
                <a:effectLst/>
                <a:latin typeface="Roboto" panose="02000000000000000000" pitchFamily="2" charset="0"/>
                <a:ea typeface="Roboto" panose="02000000000000000000" pitchFamily="2" charset="0"/>
              </a:rPr>
            </a:br>
            <a:endParaRPr lang="fr-FR" sz="1200" b="0" i="0" dirty="0">
              <a:solidFill>
                <a:srgbClr val="444444"/>
              </a:solidFill>
              <a:effectLst/>
              <a:latin typeface="Roboto" panose="02000000000000000000" pitchFamily="2" charset="0"/>
              <a:ea typeface="Roboto" panose="02000000000000000000" pitchFamily="2" charset="0"/>
            </a:endParaRPr>
          </a:p>
        </p:txBody>
      </p:sp>
      <p:pic>
        <p:nvPicPr>
          <p:cNvPr id="3" name="Image 2">
            <a:extLst>
              <a:ext uri="{FF2B5EF4-FFF2-40B4-BE49-F238E27FC236}">
                <a16:creationId xmlns:a16="http://schemas.microsoft.com/office/drawing/2014/main" id="{B322E5D1-2162-467F-9814-3E27692EE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954" y="685117"/>
            <a:ext cx="3901440" cy="2599944"/>
          </a:xfrm>
          <a:prstGeom prst="rect">
            <a:avLst/>
          </a:prstGeom>
        </p:spPr>
      </p:pic>
    </p:spTree>
    <p:extLst>
      <p:ext uri="{BB962C8B-B14F-4D97-AF65-F5344CB8AC3E}">
        <p14:creationId xmlns:p14="http://schemas.microsoft.com/office/powerpoint/2010/main" val="4083806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F097F0-835B-43B5-B93B-120BF2BAE8CB}"/>
              </a:ext>
            </a:extLst>
          </p:cNvPr>
          <p:cNvSpPr>
            <a:spLocks noChangeArrowheads="1"/>
          </p:cNvSpPr>
          <p:nvPr/>
        </p:nvSpPr>
        <p:spPr bwMode="auto">
          <a:xfrm>
            <a:off x="310718" y="416388"/>
            <a:ext cx="4634143" cy="7591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3600" b="1" i="0" u="none" strike="noStrike" cap="none" normalizeH="0" baseline="0" dirty="0">
                <a:ln>
                  <a:noFill/>
                </a:ln>
                <a:solidFill>
                  <a:srgbClr val="2B4660"/>
                </a:solidFill>
                <a:effectLst/>
                <a:latin typeface="Roboto" panose="02000000000000000000" pitchFamily="2" charset="0"/>
              </a:rPr>
              <a:t>Les fleurs de Bach </a:t>
            </a:r>
            <a:endParaRPr kumimoji="0" lang="fr-FR" altLang="fr-FR" sz="3600" b="0" i="0" u="none" strike="noStrike" cap="none" normalizeH="0" baseline="0" dirty="0">
              <a:ln>
                <a:noFill/>
              </a:ln>
              <a:solidFill>
                <a:schemeClr val="tx1"/>
              </a:solidFill>
              <a:effectLst/>
              <a:latin typeface="Arial" panose="020B0604020202020204" pitchFamily="34" charset="0"/>
            </a:endParaRPr>
          </a:p>
        </p:txBody>
      </p:sp>
      <p:sp>
        <p:nvSpPr>
          <p:cNvPr id="25" name="ZoneTexte 24">
            <a:extLst>
              <a:ext uri="{FF2B5EF4-FFF2-40B4-BE49-F238E27FC236}">
                <a16:creationId xmlns:a16="http://schemas.microsoft.com/office/drawing/2014/main" id="{7083479C-6323-440C-97EB-6DF86CC24470}"/>
              </a:ext>
            </a:extLst>
          </p:cNvPr>
          <p:cNvSpPr txBox="1"/>
          <p:nvPr/>
        </p:nvSpPr>
        <p:spPr>
          <a:xfrm>
            <a:off x="417252" y="1175506"/>
            <a:ext cx="7581529" cy="4647426"/>
          </a:xfrm>
          <a:prstGeom prst="rect">
            <a:avLst/>
          </a:prstGeom>
          <a:noFill/>
        </p:spPr>
        <p:txBody>
          <a:bodyPr wrap="square">
            <a:spAutoFit/>
          </a:bodyPr>
          <a:lstStyle/>
          <a:p>
            <a:pPr algn="l"/>
            <a:r>
              <a:rPr lang="fr-FR" sz="1600" b="1" dirty="0">
                <a:solidFill>
                  <a:srgbClr val="333333"/>
                </a:solidFill>
                <a:latin typeface="Roboto" panose="02000000000000000000" pitchFamily="2" charset="0"/>
                <a:ea typeface="Roboto" panose="02000000000000000000" pitchFamily="2" charset="0"/>
              </a:rPr>
              <a:t>Un peu d’histoire</a:t>
            </a:r>
            <a:r>
              <a:rPr lang="fr-FR" sz="1600" b="1" i="0" dirty="0">
                <a:solidFill>
                  <a:srgbClr val="333333"/>
                </a:solidFill>
                <a:effectLst/>
                <a:latin typeface="Roboto" panose="02000000000000000000" pitchFamily="2" charset="0"/>
                <a:ea typeface="Roboto" panose="02000000000000000000" pitchFamily="2" charset="0"/>
              </a:rPr>
              <a:t> :</a:t>
            </a:r>
          </a:p>
          <a:p>
            <a:pPr algn="just"/>
            <a:r>
              <a:rPr lang="fr-FR" sz="1200" dirty="0">
                <a:solidFill>
                  <a:srgbClr val="000000"/>
                </a:solidFill>
                <a:latin typeface="Roboto" panose="02000000000000000000" pitchFamily="2" charset="0"/>
              </a:rPr>
              <a:t>Le principe des fleurs de Bach (BFR) a été développé dans les années 1930 par le médecin britannique Dr Edward Bach.  Edward Bach a consacré sa vie à la découverte de 38 remèdes qui correspondent à 38 états émotionnels négatifs. Edward Bach croyait en une forme vraiment holistique de guérison émotionnelle.</a:t>
            </a:r>
          </a:p>
          <a:p>
            <a:pPr algn="just"/>
            <a:r>
              <a:rPr lang="fr-FR" sz="1200" dirty="0">
                <a:solidFill>
                  <a:srgbClr val="000000"/>
                </a:solidFill>
                <a:latin typeface="Roboto" panose="02000000000000000000" pitchFamily="2" charset="0"/>
              </a:rPr>
              <a:t>Les défenseurs du concept des Fleurs de Bach pensent que les Fleurs de Bach aident le corps à se guérir lui-même en fournissant "un état émotionnel positif qui favorise le rétablissement d'un équilibre sain et en agissant pour catalyser les ressources internes d'un individu afin de maintenir son équilibre. On retrouve ici un concept très courant dans l'univers des médecines alternatives et complémentaires: finalement, c'est une théorie courante en naturopathie et dans bien d'autres MAC. Selon Bach, la restauration de l'équilibre pourrait être utilisée pour traiter tout problème médical, mais en pratique, les fleurs de Bach sont souvent utilisées pour les problèmes et le stress psychologique.</a:t>
            </a:r>
          </a:p>
          <a:p>
            <a:pPr algn="just"/>
            <a:endParaRPr lang="fr-FR" sz="1200" dirty="0">
              <a:solidFill>
                <a:srgbClr val="000000"/>
              </a:solidFill>
              <a:latin typeface="Roboto" panose="02000000000000000000" pitchFamily="2" charset="0"/>
            </a:endParaRPr>
          </a:p>
          <a:p>
            <a:pPr algn="just"/>
            <a:r>
              <a:rPr lang="fr-FR" sz="1600" b="1" i="0" dirty="0">
                <a:solidFill>
                  <a:srgbClr val="333333"/>
                </a:solidFill>
                <a:effectLst/>
                <a:latin typeface="Roboto" panose="02000000000000000000" pitchFamily="2" charset="0"/>
                <a:ea typeface="Roboto" panose="02000000000000000000" pitchFamily="2" charset="0"/>
              </a:rPr>
              <a:t>Comment ça marche ?</a:t>
            </a:r>
          </a:p>
          <a:p>
            <a:pPr algn="just"/>
            <a:r>
              <a:rPr lang="fr-FR" sz="1200" b="0" i="0" dirty="0">
                <a:solidFill>
                  <a:srgbClr val="333333"/>
                </a:solidFill>
                <a:effectLst/>
                <a:latin typeface="Roboto" panose="02000000000000000000" pitchFamily="2" charset="0"/>
                <a:ea typeface="Roboto" panose="02000000000000000000" pitchFamily="2" charset="0"/>
              </a:rPr>
              <a:t>En choisissant une essence de fleur de Bach, vous devez savoir quel état émotionnel particulier vous essayez de traiter. Les essences de fleurs de Bach sont fortement diluées et conservées dans l'eau et l'alcool. Elles peuvent être déposées directement sur ou sous la langue, frottées sur les lèvres, les tempes ou les poignets, ou encore diluées dans de l'eau ou du jus avant utilisation. Pour une utilisation à court terme, l'utilisateur vous devez diluer les essences en ajoutant deux gouttes dans un petit verre d'eau siroté à intervalles réguliers au cours de la journée. Ce "traitement" est censé se poursuivre jusqu'à ce que l'état s'améliore.</a:t>
            </a:r>
          </a:p>
          <a:p>
            <a:pPr algn="just"/>
            <a:r>
              <a:rPr lang="fr-FR" sz="1200" b="0" i="0" dirty="0">
                <a:solidFill>
                  <a:srgbClr val="333333"/>
                </a:solidFill>
                <a:effectLst/>
                <a:latin typeface="Roboto" panose="02000000000000000000" pitchFamily="2" charset="0"/>
                <a:ea typeface="Roboto" panose="02000000000000000000" pitchFamily="2" charset="0"/>
              </a:rPr>
              <a:t>Pour une utilisation à long terme, ajoutez deux gouttes d'une essence dans un flacon de traitement de 30 ml, complétez avec de l'eau minérale et prenez quatre gouttes de cette solution quatre fois par jour ou plus fréquemment si nécessaire. Il n'y a pas de limite à la durée pendant laquelle vous pouvez continuer à prendre les essences, bien que l'idée soit d'arrêter lorsque les états émotionnels se soient améliorés. Les essences ne remplacent pas les soins médicaux, continuez tout traitement régulier tout en les utilisant.</a:t>
            </a:r>
          </a:p>
        </p:txBody>
      </p:sp>
      <p:pic>
        <p:nvPicPr>
          <p:cNvPr id="2" name="Image 1">
            <a:extLst>
              <a:ext uri="{FF2B5EF4-FFF2-40B4-BE49-F238E27FC236}">
                <a16:creationId xmlns:a16="http://schemas.microsoft.com/office/drawing/2014/main" id="{531C877F-5275-44F7-AC70-678DB297EE96}"/>
              </a:ext>
            </a:extLst>
          </p:cNvPr>
          <p:cNvPicPr>
            <a:picLocks noChangeAspect="1"/>
          </p:cNvPicPr>
          <p:nvPr/>
        </p:nvPicPr>
        <p:blipFill>
          <a:blip r:embed="rId2"/>
          <a:stretch>
            <a:fillRect/>
          </a:stretch>
        </p:blipFill>
        <p:spPr>
          <a:xfrm>
            <a:off x="8345010" y="906611"/>
            <a:ext cx="3284738" cy="2189599"/>
          </a:xfrm>
          <a:prstGeom prst="rect">
            <a:avLst/>
          </a:prstGeom>
        </p:spPr>
      </p:pic>
      <p:pic>
        <p:nvPicPr>
          <p:cNvPr id="3" name="Image 2">
            <a:extLst>
              <a:ext uri="{FF2B5EF4-FFF2-40B4-BE49-F238E27FC236}">
                <a16:creationId xmlns:a16="http://schemas.microsoft.com/office/drawing/2014/main" id="{E9472239-84BD-48F0-915D-E72470FEE9D1}"/>
              </a:ext>
            </a:extLst>
          </p:cNvPr>
          <p:cNvPicPr>
            <a:picLocks noChangeAspect="1"/>
          </p:cNvPicPr>
          <p:nvPr/>
        </p:nvPicPr>
        <p:blipFill>
          <a:blip r:embed="rId3"/>
          <a:stretch>
            <a:fillRect/>
          </a:stretch>
        </p:blipFill>
        <p:spPr>
          <a:xfrm>
            <a:off x="8282865" y="3587392"/>
            <a:ext cx="3554027" cy="1996398"/>
          </a:xfrm>
          <a:prstGeom prst="rect">
            <a:avLst/>
          </a:prstGeom>
        </p:spPr>
      </p:pic>
    </p:spTree>
    <p:extLst>
      <p:ext uri="{BB962C8B-B14F-4D97-AF65-F5344CB8AC3E}">
        <p14:creationId xmlns:p14="http://schemas.microsoft.com/office/powerpoint/2010/main" val="4045538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06C202-E06C-4D2F-A2F8-1A2D153ED7F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51FCE64-D599-41B8-8F02-EB82EE44C2E5}"/>
              </a:ext>
            </a:extLst>
          </p:cNvPr>
          <p:cNvSpPr>
            <a:spLocks noGrp="1"/>
          </p:cNvSpPr>
          <p:nvPr>
            <p:ph idx="1"/>
          </p:nvPr>
        </p:nvSpPr>
        <p:spPr/>
        <p:txBody>
          <a:bodyPr/>
          <a:lstStyle/>
          <a:p>
            <a:endParaRPr lang="fr-FR" dirty="0"/>
          </a:p>
        </p:txBody>
      </p:sp>
      <p:pic>
        <p:nvPicPr>
          <p:cNvPr id="4098" name="Picture 2">
            <a:extLst>
              <a:ext uri="{FF2B5EF4-FFF2-40B4-BE49-F238E27FC236}">
                <a16:creationId xmlns:a16="http://schemas.microsoft.com/office/drawing/2014/main" id="{DF06B765-A8C6-433D-A1BE-437682B1D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832" y="2523775"/>
            <a:ext cx="6696722" cy="2165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932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ZoneTexte 81">
            <a:extLst>
              <a:ext uri="{FF2B5EF4-FFF2-40B4-BE49-F238E27FC236}">
                <a16:creationId xmlns:a16="http://schemas.microsoft.com/office/drawing/2014/main" id="{BCE695A0-747C-4329-B7E0-9F7384B5D51A}"/>
              </a:ext>
            </a:extLst>
          </p:cNvPr>
          <p:cNvSpPr txBox="1"/>
          <p:nvPr/>
        </p:nvSpPr>
        <p:spPr>
          <a:xfrm>
            <a:off x="3047260" y="2692555"/>
            <a:ext cx="6094520" cy="1477328"/>
          </a:xfrm>
          <a:prstGeom prst="rect">
            <a:avLst/>
          </a:prstGeom>
          <a:noFill/>
        </p:spPr>
        <p:txBody>
          <a:bodyPr wrap="square">
            <a:spAutoFit/>
          </a:bodyPr>
          <a:lstStyle/>
          <a:p>
            <a:pPr algn="l" fontAlgn="base"/>
            <a:r>
              <a:rPr lang="fr-FR" b="0" i="0" dirty="0">
                <a:solidFill>
                  <a:srgbClr val="3A3A3A"/>
                </a:solidFill>
                <a:effectLst/>
                <a:latin typeface="Alegreya"/>
              </a:rPr>
              <a:t>Contactez-Moi</a:t>
            </a:r>
          </a:p>
          <a:p>
            <a:pPr algn="l" fontAlgn="base"/>
            <a:r>
              <a:rPr lang="fr-FR" b="1" i="0" dirty="0">
                <a:solidFill>
                  <a:srgbClr val="3A3A3A"/>
                </a:solidFill>
                <a:effectLst/>
                <a:latin typeface="Open Sans" panose="020B0606030504020204" pitchFamily="34" charset="0"/>
              </a:rPr>
              <a:t>Vous pouvez me joindre de préférence par téléphone</a:t>
            </a:r>
            <a:br>
              <a:rPr lang="fr-FR" b="1" i="0" dirty="0">
                <a:solidFill>
                  <a:srgbClr val="3A3A3A"/>
                </a:solidFill>
                <a:effectLst/>
                <a:latin typeface="Open Sans" panose="020B0606030504020204" pitchFamily="34" charset="0"/>
              </a:rPr>
            </a:br>
            <a:r>
              <a:rPr lang="fr-FR" b="1" i="0" dirty="0">
                <a:solidFill>
                  <a:srgbClr val="3A3A3A"/>
                </a:solidFill>
                <a:effectLst/>
                <a:latin typeface="Open Sans" panose="020B0606030504020204" pitchFamily="34" charset="0"/>
              </a:rPr>
              <a:t>pour prendre rendez-vous au </a:t>
            </a:r>
            <a:r>
              <a:rPr lang="fr-FR" b="1" i="0" u="none" strike="noStrike" dirty="0">
                <a:solidFill>
                  <a:srgbClr val="3A3A3A"/>
                </a:solidFill>
                <a:effectLst/>
                <a:latin typeface="Open Sans" panose="020B0606030504020204" pitchFamily="34" charset="0"/>
                <a:hlinkClick r:id="rId2"/>
              </a:rPr>
              <a:t>06 22 21 18 73</a:t>
            </a:r>
            <a:r>
              <a:rPr lang="fr-FR" b="1" i="0" dirty="0">
                <a:solidFill>
                  <a:srgbClr val="3A3A3A"/>
                </a:solidFill>
                <a:effectLst/>
                <a:latin typeface="Open Sans" panose="020B0606030504020204" pitchFamily="34" charset="0"/>
              </a:rPr>
              <a:t>.</a:t>
            </a:r>
            <a:endParaRPr lang="fr-FR" b="0" i="0" dirty="0">
              <a:solidFill>
                <a:srgbClr val="3A3A3A"/>
              </a:solidFill>
              <a:effectLst/>
              <a:latin typeface="Open Sans" panose="020B0606030504020204" pitchFamily="34" charset="0"/>
            </a:endParaRPr>
          </a:p>
          <a:p>
            <a:pPr algn="l" fontAlgn="base"/>
            <a:r>
              <a:rPr lang="fr-FR" b="1" i="0" dirty="0">
                <a:solidFill>
                  <a:srgbClr val="3A3A3A"/>
                </a:solidFill>
                <a:effectLst/>
                <a:latin typeface="Open Sans" panose="020B0606030504020204" pitchFamily="34" charset="0"/>
              </a:rPr>
              <a:t>Par mail en complétant le formulaire ci-dessous.</a:t>
            </a:r>
            <a:endParaRPr lang="fr-FR" b="0" i="0" dirty="0">
              <a:solidFill>
                <a:srgbClr val="3A3A3A"/>
              </a:solidFill>
              <a:effectLst/>
              <a:latin typeface="Open Sans" panose="020B0606030504020204" pitchFamily="34" charset="0"/>
            </a:endParaRPr>
          </a:p>
        </p:txBody>
      </p:sp>
    </p:spTree>
    <p:extLst>
      <p:ext uri="{BB962C8B-B14F-4D97-AF65-F5344CB8AC3E}">
        <p14:creationId xmlns:p14="http://schemas.microsoft.com/office/powerpoint/2010/main" val="80636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2AB745C-A575-4EBF-A088-92EE0188C3B2}"/>
              </a:ext>
            </a:extLst>
          </p:cNvPr>
          <p:cNvSpPr txBox="1"/>
          <p:nvPr/>
        </p:nvSpPr>
        <p:spPr>
          <a:xfrm>
            <a:off x="6236208" y="347472"/>
            <a:ext cx="4553712" cy="4893647"/>
          </a:xfrm>
          <a:prstGeom prst="rect">
            <a:avLst/>
          </a:prstGeom>
          <a:noFill/>
        </p:spPr>
        <p:txBody>
          <a:bodyPr wrap="square">
            <a:spAutoFit/>
          </a:bodyPr>
          <a:lstStyle/>
          <a:p>
            <a:pPr algn="l" fontAlgn="base"/>
            <a:r>
              <a:rPr lang="fr-FR" sz="1200" b="1" i="0" dirty="0">
                <a:solidFill>
                  <a:srgbClr val="000000"/>
                </a:solidFill>
                <a:effectLst/>
                <a:latin typeface="Arial" panose="020B0604020202020204" pitchFamily="34" charset="0"/>
              </a:rPr>
              <a:t>		Tarifs</a:t>
            </a:r>
          </a:p>
          <a:p>
            <a:pPr algn="ctr" fontAlgn="base"/>
            <a:r>
              <a:rPr lang="fr-FR" sz="1200" b="1" i="0" dirty="0">
                <a:solidFill>
                  <a:srgbClr val="000000"/>
                </a:solidFill>
                <a:effectLst/>
                <a:latin typeface="wfont_535088_ee8421067f56431fa349297be76a83f1"/>
              </a:rPr>
              <a:t>Consultation naturopathie</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1er RDV - Bilan de vitalité : 65€</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Consultation de suivi : 55€</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Arial" panose="020B0604020202020204" pitchFamily="34" charset="0"/>
              </a:rPr>
              <a:t>​</a:t>
            </a:r>
          </a:p>
          <a:p>
            <a:pPr algn="ctr" fontAlgn="base"/>
            <a:r>
              <a:rPr lang="fr-FR" sz="1200" b="1" i="0" dirty="0">
                <a:solidFill>
                  <a:srgbClr val="000000"/>
                </a:solidFill>
                <a:effectLst/>
                <a:latin typeface="wfont_535088_ee8421067f56431fa349297be76a83f1"/>
              </a:rPr>
              <a:t>Enfants et étudiants (jusqu'à 25 ans, sur présentation d'un justificatif)</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1er RDV - Bilan de vitalité : 45€</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Consultations de suivi : 35€</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a:t>
            </a:r>
            <a:endParaRPr lang="fr-FR" sz="1200" b="0" i="0" dirty="0">
              <a:solidFill>
                <a:srgbClr val="000000"/>
              </a:solidFill>
              <a:effectLst/>
              <a:latin typeface="Arial" panose="020B0604020202020204" pitchFamily="34" charset="0"/>
            </a:endParaRPr>
          </a:p>
          <a:p>
            <a:pPr algn="ctr" fontAlgn="base"/>
            <a:r>
              <a:rPr lang="fr-FR" sz="1200" b="1" i="0" dirty="0">
                <a:solidFill>
                  <a:srgbClr val="000000"/>
                </a:solidFill>
                <a:effectLst/>
                <a:latin typeface="wfont_535088_ee8421067f56431fa349297be76a83f1"/>
              </a:rPr>
              <a:t>Drainage lymphatique</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Complet : 79€ (1h30)</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Jambes : 35€ (30mn)</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 </a:t>
            </a:r>
            <a:endParaRPr lang="fr-FR" sz="1200" b="0" i="0" dirty="0">
              <a:solidFill>
                <a:srgbClr val="000000"/>
              </a:solidFill>
              <a:effectLst/>
              <a:latin typeface="Arial" panose="020B0604020202020204" pitchFamily="34" charset="0"/>
            </a:endParaRPr>
          </a:p>
          <a:p>
            <a:pPr algn="ctr" fontAlgn="base"/>
            <a:r>
              <a:rPr lang="fr-FR" sz="1200" b="1" i="0" dirty="0">
                <a:solidFill>
                  <a:srgbClr val="000000"/>
                </a:solidFill>
                <a:effectLst/>
                <a:latin typeface="wfont_535088_ee8421067f56431fa349297be76a83f1"/>
              </a:rPr>
              <a:t>Massage bien-être </a:t>
            </a:r>
            <a:r>
              <a:rPr lang="fr-FR" sz="1200" b="1" i="0" dirty="0" err="1">
                <a:solidFill>
                  <a:srgbClr val="000000"/>
                </a:solidFill>
                <a:effectLst/>
                <a:latin typeface="wfont_535088_ee8421067f56431fa349297be76a83f1"/>
              </a:rPr>
              <a:t>Abhyanga</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Complet : 79€ (1h30)</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Haut du corps : 40€ (45mn)</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Bas du corps : 40€ (45mn)</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a:t>
            </a:r>
            <a:endParaRPr lang="fr-FR" sz="1200" b="0" i="0" dirty="0">
              <a:solidFill>
                <a:srgbClr val="000000"/>
              </a:solidFill>
              <a:effectLst/>
              <a:latin typeface="Arial" panose="020B0604020202020204" pitchFamily="34" charset="0"/>
            </a:endParaRPr>
          </a:p>
          <a:p>
            <a:pPr algn="ctr" fontAlgn="base"/>
            <a:r>
              <a:rPr lang="fr-FR" sz="1200" b="1" i="0" dirty="0">
                <a:solidFill>
                  <a:srgbClr val="000000"/>
                </a:solidFill>
                <a:effectLst/>
                <a:latin typeface="wfont_535088_ee8421067f56431fa349297be76a83f1"/>
              </a:rPr>
              <a:t>Massage </a:t>
            </a:r>
            <a:r>
              <a:rPr lang="fr-FR" sz="1200" b="1" i="0" dirty="0" err="1">
                <a:solidFill>
                  <a:srgbClr val="000000"/>
                </a:solidFill>
                <a:effectLst/>
                <a:latin typeface="wfont_535088_ee8421067f56431fa349297be76a83f1"/>
              </a:rPr>
              <a:t>Shirotchampi</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Dos, épaules, tête et visage : 69€</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 </a:t>
            </a:r>
            <a:endParaRPr lang="fr-FR" sz="1200" b="0" i="0" dirty="0">
              <a:solidFill>
                <a:srgbClr val="000000"/>
              </a:solidFill>
              <a:effectLst/>
              <a:latin typeface="Arial" panose="020B0604020202020204" pitchFamily="34" charset="0"/>
            </a:endParaRPr>
          </a:p>
          <a:p>
            <a:pPr algn="ctr" fontAlgn="base"/>
            <a:r>
              <a:rPr lang="fr-FR" sz="1200" b="1" i="0" dirty="0">
                <a:solidFill>
                  <a:srgbClr val="000000"/>
                </a:solidFill>
                <a:effectLst/>
                <a:latin typeface="wfont_535088_ee8421067f56431fa349297be76a83f1"/>
              </a:rPr>
              <a:t>Réflexologie plantaire</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39€ (Gestion du stress, 30mn)</a:t>
            </a:r>
            <a:endParaRPr lang="fr-FR" sz="1200" b="0" i="0" dirty="0">
              <a:solidFill>
                <a:srgbClr val="000000"/>
              </a:solidFill>
              <a:effectLst/>
              <a:latin typeface="Arial" panose="020B0604020202020204" pitchFamily="34" charset="0"/>
            </a:endParaRPr>
          </a:p>
          <a:p>
            <a:pPr algn="ctr" fontAlgn="base"/>
            <a:r>
              <a:rPr lang="fr-FR" sz="1200" b="0" i="0" dirty="0">
                <a:solidFill>
                  <a:srgbClr val="000000"/>
                </a:solidFill>
                <a:effectLst/>
                <a:latin typeface="wfont_535088_ee8421067f56431fa349297be76a83f1"/>
              </a:rPr>
              <a:t>​</a:t>
            </a:r>
            <a:endParaRPr lang="fr-FR" sz="1200" b="0" i="0" dirty="0">
              <a:solidFill>
                <a:srgbClr val="000000"/>
              </a:solidFill>
              <a:effectLst/>
              <a:latin typeface="Arial" panose="020B0604020202020204" pitchFamily="34" charset="0"/>
            </a:endParaRPr>
          </a:p>
          <a:p>
            <a:pPr algn="ctr" fontAlgn="base"/>
            <a:r>
              <a:rPr lang="fr-FR" sz="1200" b="1" i="0" dirty="0">
                <a:solidFill>
                  <a:srgbClr val="000000"/>
                </a:solidFill>
                <a:effectLst/>
                <a:latin typeface="baskervillemtw01-smbdit"/>
              </a:rPr>
              <a:t>Règlement par carte bancaire, chèque ou espèce</a:t>
            </a:r>
            <a:endParaRPr lang="fr-FR" sz="1200" b="0" i="0" dirty="0">
              <a:solidFill>
                <a:srgbClr val="000000"/>
              </a:solidFill>
              <a:effectLst/>
              <a:latin typeface="Arial" panose="020B0604020202020204" pitchFamily="34" charset="0"/>
            </a:endParaRPr>
          </a:p>
        </p:txBody>
      </p:sp>
      <p:sp>
        <p:nvSpPr>
          <p:cNvPr id="4" name="ZoneTexte 3">
            <a:extLst>
              <a:ext uri="{FF2B5EF4-FFF2-40B4-BE49-F238E27FC236}">
                <a16:creationId xmlns:a16="http://schemas.microsoft.com/office/drawing/2014/main" id="{256CC791-BF1F-44C5-B3DB-5091F9112A54}"/>
              </a:ext>
            </a:extLst>
          </p:cNvPr>
          <p:cNvSpPr txBox="1"/>
          <p:nvPr/>
        </p:nvSpPr>
        <p:spPr>
          <a:xfrm>
            <a:off x="783454" y="252948"/>
            <a:ext cx="6094520" cy="2308324"/>
          </a:xfrm>
          <a:prstGeom prst="rect">
            <a:avLst/>
          </a:prstGeom>
          <a:noFill/>
        </p:spPr>
        <p:txBody>
          <a:bodyPr wrap="square">
            <a:spAutoFit/>
          </a:bodyPr>
          <a:lstStyle/>
          <a:p>
            <a:pPr algn="just" fontAlgn="base"/>
            <a:r>
              <a:rPr lang="fr-FR" b="1" i="0" dirty="0">
                <a:solidFill>
                  <a:srgbClr val="616161"/>
                </a:solidFill>
                <a:effectLst/>
              </a:rPr>
              <a:t>Réflexologie Plantaire</a:t>
            </a:r>
            <a:endParaRPr lang="fr-FR" b="0" i="0" dirty="0">
              <a:solidFill>
                <a:srgbClr val="000000"/>
              </a:solidFill>
              <a:effectLst/>
            </a:endParaRPr>
          </a:p>
          <a:p>
            <a:pPr algn="l" fontAlgn="base"/>
            <a:r>
              <a:rPr lang="fr-FR" b="0" i="1" dirty="0">
                <a:solidFill>
                  <a:srgbClr val="616161"/>
                </a:solidFill>
                <a:effectLst/>
              </a:rPr>
              <a:t>​</a:t>
            </a:r>
            <a:endParaRPr lang="fr-FR" b="0" i="0" dirty="0">
              <a:solidFill>
                <a:srgbClr val="000000"/>
              </a:solidFill>
              <a:effectLst/>
            </a:endParaRPr>
          </a:p>
          <a:p>
            <a:pPr algn="just" fontAlgn="base"/>
            <a:r>
              <a:rPr lang="fr-FR" b="1" i="0" dirty="0">
                <a:solidFill>
                  <a:srgbClr val="616161"/>
                </a:solidFill>
                <a:effectLst/>
              </a:rPr>
              <a:t>Séance : 60 €</a:t>
            </a:r>
            <a:endParaRPr lang="fr-FR" b="0" i="0" dirty="0">
              <a:solidFill>
                <a:srgbClr val="000000"/>
              </a:solidFill>
              <a:effectLst/>
            </a:endParaRPr>
          </a:p>
          <a:p>
            <a:pPr algn="just" fontAlgn="base"/>
            <a:r>
              <a:rPr lang="fr-FR" b="0" i="0" dirty="0">
                <a:solidFill>
                  <a:srgbClr val="616161"/>
                </a:solidFill>
                <a:effectLst/>
              </a:rPr>
              <a:t>Durée de 50 mn, 10 mn d'écoute et suivi</a:t>
            </a:r>
            <a:endParaRPr lang="fr-FR" b="0" i="0" dirty="0">
              <a:solidFill>
                <a:srgbClr val="000000"/>
              </a:solidFill>
              <a:effectLst/>
            </a:endParaRPr>
          </a:p>
          <a:p>
            <a:pPr algn="just" fontAlgn="base"/>
            <a:r>
              <a:rPr lang="fr-FR" b="0" i="0" dirty="0">
                <a:solidFill>
                  <a:srgbClr val="616161"/>
                </a:solidFill>
                <a:effectLst/>
              </a:rPr>
              <a:t>​</a:t>
            </a:r>
            <a:endParaRPr lang="fr-FR" b="0" i="0" dirty="0">
              <a:solidFill>
                <a:srgbClr val="000000"/>
              </a:solidFill>
              <a:effectLst/>
            </a:endParaRPr>
          </a:p>
          <a:p>
            <a:pPr algn="just" fontAlgn="base"/>
            <a:r>
              <a:rPr lang="fr-FR" b="1" i="0" dirty="0">
                <a:solidFill>
                  <a:srgbClr val="616161"/>
                </a:solidFill>
                <a:effectLst/>
              </a:rPr>
              <a:t>Forfait 3 séances : 170 €</a:t>
            </a:r>
            <a:endParaRPr lang="fr-FR" b="0" i="0" dirty="0">
              <a:solidFill>
                <a:srgbClr val="000000"/>
              </a:solidFill>
              <a:effectLst/>
            </a:endParaRPr>
          </a:p>
          <a:p>
            <a:pPr algn="just" fontAlgn="base"/>
            <a:r>
              <a:rPr lang="fr-FR" b="1" i="0" dirty="0">
                <a:solidFill>
                  <a:srgbClr val="616161"/>
                </a:solidFill>
                <a:effectLst/>
              </a:rPr>
              <a:t>Forfait 5 séances: 270 €</a:t>
            </a:r>
            <a:endParaRPr lang="fr-FR" b="0" i="0" dirty="0">
              <a:solidFill>
                <a:srgbClr val="000000"/>
              </a:solidFill>
              <a:effectLst/>
            </a:endParaRPr>
          </a:p>
          <a:p>
            <a:pPr algn="just" fontAlgn="base"/>
            <a:r>
              <a:rPr lang="fr-FR" b="0" i="0" dirty="0">
                <a:solidFill>
                  <a:srgbClr val="616161"/>
                </a:solidFill>
                <a:effectLst/>
              </a:rPr>
              <a:t>​</a:t>
            </a:r>
            <a:endParaRPr lang="fr-FR" b="0" i="0" dirty="0">
              <a:solidFill>
                <a:srgbClr val="000000"/>
              </a:solidFill>
              <a:effectLst/>
            </a:endParaRPr>
          </a:p>
        </p:txBody>
      </p:sp>
    </p:spTree>
    <p:extLst>
      <p:ext uri="{BB962C8B-B14F-4D97-AF65-F5344CB8AC3E}">
        <p14:creationId xmlns:p14="http://schemas.microsoft.com/office/powerpoint/2010/main" val="2070189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2">
            <a:extLst>
              <a:ext uri="{FF2B5EF4-FFF2-40B4-BE49-F238E27FC236}">
                <a16:creationId xmlns:a16="http://schemas.microsoft.com/office/drawing/2014/main" id="{A1D91B80-093F-4AA5-82EC-52A73669D928}"/>
              </a:ext>
            </a:extLst>
          </p:cNvPr>
          <p:cNvSpPr txBox="1">
            <a:spLocks/>
          </p:cNvSpPr>
          <p:nvPr/>
        </p:nvSpPr>
        <p:spPr>
          <a:xfrm>
            <a:off x="411691" y="1185985"/>
            <a:ext cx="5346958" cy="26470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base">
              <a:spcBef>
                <a:spcPts val="0"/>
              </a:spcBef>
            </a:pPr>
            <a:r>
              <a:rPr lang="fr-FR" sz="1050" b="0" dirty="0">
                <a:solidFill>
                  <a:srgbClr val="000000"/>
                </a:solidFill>
                <a:effectLst/>
                <a:latin typeface="Roboto" panose="02000000000000000000" pitchFamily="2" charset="0"/>
              </a:rPr>
              <a:t>Tarifs</a:t>
            </a:r>
          </a:p>
          <a:p>
            <a:pPr algn="ctr" fontAlgn="base">
              <a:spcBef>
                <a:spcPts val="0"/>
              </a:spcBef>
            </a:pPr>
            <a:endParaRPr lang="fr-FR" sz="1050" dirty="0">
              <a:solidFill>
                <a:srgbClr val="000000"/>
              </a:solidFill>
              <a:latin typeface="Roboto" panose="02000000000000000000" pitchFamily="2" charset="0"/>
            </a:endParaRPr>
          </a:p>
          <a:p>
            <a:pPr algn="ctr" fontAlgn="base">
              <a:spcBef>
                <a:spcPts val="0"/>
              </a:spcBef>
            </a:pPr>
            <a:endParaRPr lang="fr-FR" sz="1050" b="0" dirty="0">
              <a:solidFill>
                <a:srgbClr val="000000"/>
              </a:solidFill>
              <a:effectLst/>
              <a:latin typeface="Roboto" panose="02000000000000000000" pitchFamily="2" charset="0"/>
            </a:endParaRPr>
          </a:p>
          <a:p>
            <a:pPr algn="ctr" fontAlgn="base">
              <a:spcBef>
                <a:spcPts val="0"/>
              </a:spcBef>
            </a:pPr>
            <a:r>
              <a:rPr lang="fr-FR" sz="1050" b="1" dirty="0">
                <a:solidFill>
                  <a:srgbClr val="000000"/>
                </a:solidFill>
                <a:effectLst/>
              </a:rPr>
              <a:t>Naturopathie: 65 €</a:t>
            </a:r>
            <a:endParaRPr lang="fr-FR" sz="1050" dirty="0">
              <a:solidFill>
                <a:srgbClr val="000000"/>
              </a:solidFill>
              <a:effectLst/>
            </a:endParaRPr>
          </a:p>
          <a:p>
            <a:pPr algn="ctr" fontAlgn="base">
              <a:spcBef>
                <a:spcPts val="0"/>
              </a:spcBef>
            </a:pPr>
            <a:r>
              <a:rPr lang="fr-FR" sz="1050" b="1" dirty="0">
                <a:solidFill>
                  <a:srgbClr val="000000"/>
                </a:solidFill>
                <a:effectLst/>
              </a:rPr>
              <a:t>Suivi de naturopathie: 55 €</a:t>
            </a:r>
            <a:endParaRPr lang="fr-FR" sz="1050" dirty="0">
              <a:solidFill>
                <a:srgbClr val="000000"/>
              </a:solidFill>
              <a:effectLst/>
            </a:endParaRPr>
          </a:p>
          <a:p>
            <a:pPr algn="ctr" fontAlgn="base">
              <a:spcBef>
                <a:spcPts val="0"/>
              </a:spcBef>
            </a:pPr>
            <a:r>
              <a:rPr lang="fr-FR" sz="1050" b="1" dirty="0">
                <a:solidFill>
                  <a:srgbClr val="000000"/>
                </a:solidFill>
                <a:effectLst/>
              </a:rPr>
              <a:t>Téléconsultation (uniquement en naturopathie) : de 50 à  65 €</a:t>
            </a:r>
            <a:endParaRPr lang="fr-FR" sz="1050" dirty="0">
              <a:solidFill>
                <a:srgbClr val="000000"/>
              </a:solidFill>
              <a:effectLst/>
            </a:endParaRPr>
          </a:p>
          <a:p>
            <a:pPr algn="ctr" fontAlgn="base">
              <a:spcBef>
                <a:spcPts val="0"/>
              </a:spcBef>
            </a:pPr>
            <a:r>
              <a:rPr lang="fr-FR" sz="1050" b="1" dirty="0">
                <a:solidFill>
                  <a:srgbClr val="000000"/>
                </a:solidFill>
                <a:effectLst/>
              </a:rPr>
              <a:t>: 70 €</a:t>
            </a:r>
            <a:endParaRPr lang="fr-FR" sz="1050" dirty="0">
              <a:solidFill>
                <a:srgbClr val="000000"/>
              </a:solidFill>
              <a:effectLst/>
            </a:endParaRPr>
          </a:p>
          <a:p>
            <a:pPr algn="ctr" fontAlgn="base">
              <a:spcBef>
                <a:spcPts val="0"/>
              </a:spcBef>
            </a:pPr>
            <a:r>
              <a:rPr lang="fr-FR" sz="1050" b="1" dirty="0">
                <a:solidFill>
                  <a:srgbClr val="000000"/>
                </a:solidFill>
                <a:effectLst/>
              </a:rPr>
              <a:t>Enfants (- de 14 ans) : 50 €</a:t>
            </a:r>
            <a:endParaRPr lang="fr-FR" sz="1050" dirty="0">
              <a:solidFill>
                <a:srgbClr val="000000"/>
              </a:solidFill>
              <a:effectLst/>
            </a:endParaRPr>
          </a:p>
          <a:p>
            <a:pPr algn="ctr" fontAlgn="base">
              <a:spcBef>
                <a:spcPts val="0"/>
              </a:spcBef>
            </a:pPr>
            <a:r>
              <a:rPr lang="fr-FR" sz="1050" b="1" dirty="0">
                <a:solidFill>
                  <a:srgbClr val="000000"/>
                </a:solidFill>
                <a:effectLst/>
              </a:rPr>
              <a:t>Etudiants (- de 25 ans, sur présentation d’une carte en cours de validité)  : 50 €</a:t>
            </a:r>
            <a:endParaRPr lang="fr-FR" sz="1050" dirty="0">
              <a:solidFill>
                <a:srgbClr val="000000"/>
              </a:solidFill>
              <a:effectLst/>
            </a:endParaRPr>
          </a:p>
          <a:p>
            <a:pPr algn="ctr" fontAlgn="base">
              <a:spcBef>
                <a:spcPts val="0"/>
              </a:spcBef>
            </a:pPr>
            <a:r>
              <a:rPr lang="fr-FR" sz="1050" b="1" i="1" dirty="0">
                <a:solidFill>
                  <a:srgbClr val="000000"/>
                </a:solidFill>
                <a:effectLst/>
              </a:rPr>
              <a:t>Les méthodes non conventionnelles ne se substituent en aucun cas de consulter et/ou de suivre les recommandations allopathique </a:t>
            </a:r>
            <a:endParaRPr lang="fr-FR" sz="1050" dirty="0">
              <a:solidFill>
                <a:srgbClr val="000000"/>
              </a:solidFill>
              <a:effectLst/>
            </a:endParaRPr>
          </a:p>
          <a:p>
            <a:pPr algn="ctr" fontAlgn="base">
              <a:spcBef>
                <a:spcPts val="0"/>
              </a:spcBef>
            </a:pPr>
            <a:r>
              <a:rPr lang="fr-FR" sz="1050" b="0" i="0" dirty="0">
                <a:solidFill>
                  <a:srgbClr val="000000"/>
                </a:solidFill>
                <a:effectLst/>
                <a:latin typeface="Roboto" panose="02000000000000000000" pitchFamily="2" charset="0"/>
              </a:rPr>
              <a:t>Contact</a:t>
            </a:r>
          </a:p>
          <a:p>
            <a:pPr algn="ctr" fontAlgn="base">
              <a:spcBef>
                <a:spcPts val="0"/>
              </a:spcBef>
            </a:pPr>
            <a:endParaRPr lang="fr-FR" sz="1050" b="0" i="0" dirty="0">
              <a:solidFill>
                <a:srgbClr val="000000"/>
              </a:solidFill>
              <a:effectLst/>
              <a:latin typeface="Roboto" panose="02000000000000000000" pitchFamily="2" charset="0"/>
            </a:endParaRPr>
          </a:p>
          <a:p>
            <a:pPr algn="ctr" fontAlgn="base">
              <a:spcBef>
                <a:spcPts val="0"/>
              </a:spcBef>
            </a:pPr>
            <a:r>
              <a:rPr lang="fr-FR" sz="1050" b="1" i="0" dirty="0">
                <a:solidFill>
                  <a:srgbClr val="000000"/>
                </a:solidFill>
                <a:effectLst/>
                <a:latin typeface="EB Garamond" panose="020B0604020202020204" pitchFamily="2" charset="0"/>
              </a:rPr>
              <a:t>Email:</a:t>
            </a:r>
            <a:r>
              <a:rPr lang="fr-FR" sz="1050" b="1" i="0" u="sng" dirty="0">
                <a:solidFill>
                  <a:srgbClr val="000000"/>
                </a:solidFill>
                <a:effectLst/>
                <a:latin typeface="EB Garamond" panose="020B0604020202020204" pitchFamily="2" charset="0"/>
              </a:rPr>
              <a:t> schmidtcedric.naturo@gmail.com</a:t>
            </a:r>
            <a:endParaRPr lang="fr-FR" sz="1050" b="0" i="0" dirty="0">
              <a:solidFill>
                <a:srgbClr val="000000"/>
              </a:solidFill>
              <a:effectLst/>
              <a:latin typeface="EB Garamond" panose="020B0604020202020204" pitchFamily="2" charset="0"/>
            </a:endParaRPr>
          </a:p>
          <a:p>
            <a:pPr algn="ctr" fontAlgn="base">
              <a:spcBef>
                <a:spcPts val="0"/>
              </a:spcBef>
            </a:pPr>
            <a:r>
              <a:rPr lang="fr-FR" sz="1050" b="0" i="0" dirty="0">
                <a:solidFill>
                  <a:srgbClr val="000000"/>
                </a:solidFill>
                <a:effectLst/>
                <a:latin typeface="EB Garamond" panose="020B0604020202020204" pitchFamily="2" charset="0"/>
              </a:rPr>
              <a:t> </a:t>
            </a:r>
          </a:p>
          <a:p>
            <a:pPr algn="ctr" fontAlgn="base">
              <a:spcBef>
                <a:spcPts val="0"/>
              </a:spcBef>
            </a:pPr>
            <a:r>
              <a:rPr lang="fr-FR" sz="1050" b="1" i="0" dirty="0">
                <a:solidFill>
                  <a:srgbClr val="000000"/>
                </a:solidFill>
                <a:effectLst/>
                <a:latin typeface="EB Garamond" panose="020B0604020202020204" pitchFamily="2" charset="0"/>
              </a:rPr>
              <a:t>Téléphone: 07 </a:t>
            </a:r>
            <a:endParaRPr lang="fr-FR" sz="1050" b="0" i="0" dirty="0">
              <a:solidFill>
                <a:srgbClr val="000000"/>
              </a:solidFill>
              <a:effectLst/>
              <a:latin typeface="EB Garamond" panose="020B0604020202020204" pitchFamily="2" charset="0"/>
            </a:endParaRPr>
          </a:p>
          <a:p>
            <a:br>
              <a:rPr lang="fr-FR" sz="1050" dirty="0">
                <a:effectLst/>
              </a:rPr>
            </a:br>
            <a:endParaRPr lang="fr-FR" sz="1200" b="0" i="0" dirty="0">
              <a:effectLst/>
              <a:latin typeface="Didact Gothic"/>
            </a:endParaRPr>
          </a:p>
        </p:txBody>
      </p:sp>
      <p:sp>
        <p:nvSpPr>
          <p:cNvPr id="5" name="Sous-titre 4">
            <a:extLst>
              <a:ext uri="{FF2B5EF4-FFF2-40B4-BE49-F238E27FC236}">
                <a16:creationId xmlns:a16="http://schemas.microsoft.com/office/drawing/2014/main" id="{6B469962-DDB0-4307-944E-FA1F11541986}"/>
              </a:ext>
            </a:extLst>
          </p:cNvPr>
          <p:cNvSpPr>
            <a:spLocks noGrp="1"/>
          </p:cNvSpPr>
          <p:nvPr>
            <p:ph type="subTitle" idx="1"/>
          </p:nvPr>
        </p:nvSpPr>
        <p:spPr>
          <a:xfrm>
            <a:off x="577408" y="4146058"/>
            <a:ext cx="5346958" cy="1655762"/>
          </a:xfrm>
        </p:spPr>
        <p:txBody>
          <a:bodyPr>
            <a:normAutofit fontScale="55000" lnSpcReduction="20000"/>
          </a:bodyPr>
          <a:lstStyle/>
          <a:p>
            <a:pPr algn="ctr"/>
            <a:r>
              <a:rPr lang="fr-FR" b="1" i="0" dirty="0">
                <a:solidFill>
                  <a:srgbClr val="555555"/>
                </a:solidFill>
                <a:effectLst/>
                <a:latin typeface="Quicksand"/>
              </a:rPr>
              <a:t>Tarifs des consultations en Naturopathie :</a:t>
            </a:r>
            <a:endParaRPr lang="fr-FR" b="0" i="0" dirty="0">
              <a:solidFill>
                <a:srgbClr val="555555"/>
              </a:solidFill>
              <a:effectLst/>
              <a:latin typeface="Quicksand"/>
            </a:endParaRPr>
          </a:p>
          <a:p>
            <a:pPr algn="ctr"/>
            <a:r>
              <a:rPr lang="fr-FR" b="0" i="0" dirty="0">
                <a:solidFill>
                  <a:srgbClr val="555555"/>
                </a:solidFill>
                <a:effectLst/>
                <a:latin typeface="Quicksand"/>
              </a:rPr>
              <a:t> Bilan </a:t>
            </a:r>
            <a:r>
              <a:rPr lang="fr-FR" b="0" i="0" dirty="0" err="1">
                <a:solidFill>
                  <a:srgbClr val="555555"/>
                </a:solidFill>
                <a:effectLst/>
                <a:latin typeface="Quicksand"/>
              </a:rPr>
              <a:t>Naturopathique</a:t>
            </a:r>
            <a:r>
              <a:rPr lang="fr-FR" b="0" i="0" dirty="0">
                <a:solidFill>
                  <a:srgbClr val="555555"/>
                </a:solidFill>
                <a:effectLst/>
                <a:latin typeface="Quicksand"/>
              </a:rPr>
              <a:t> complet (1h30) ⇒ 85 €</a:t>
            </a:r>
          </a:p>
          <a:p>
            <a:pPr algn="ctr"/>
            <a:r>
              <a:rPr lang="fr-FR" b="0" i="0" dirty="0">
                <a:solidFill>
                  <a:srgbClr val="555555"/>
                </a:solidFill>
                <a:effectLst/>
                <a:latin typeface="Quicksand"/>
              </a:rPr>
              <a:t>Consultation suivi </a:t>
            </a:r>
            <a:r>
              <a:rPr lang="fr-FR" b="0" i="0" dirty="0" err="1">
                <a:solidFill>
                  <a:srgbClr val="555555"/>
                </a:solidFill>
                <a:effectLst/>
                <a:latin typeface="Quicksand"/>
              </a:rPr>
              <a:t>Naturopathique</a:t>
            </a:r>
            <a:r>
              <a:rPr lang="fr-FR" b="0" i="0" dirty="0">
                <a:solidFill>
                  <a:srgbClr val="555555"/>
                </a:solidFill>
                <a:effectLst/>
                <a:latin typeface="Quicksand"/>
              </a:rPr>
              <a:t>⇒ 65 €</a:t>
            </a:r>
          </a:p>
          <a:p>
            <a:pPr algn="ctr"/>
            <a:r>
              <a:rPr lang="fr-FR" b="0" i="0" dirty="0">
                <a:solidFill>
                  <a:srgbClr val="555555"/>
                </a:solidFill>
                <a:effectLst/>
                <a:latin typeface="Quicksand"/>
              </a:rPr>
              <a:t> Consultations à domicile ⇒ 90 €</a:t>
            </a:r>
          </a:p>
          <a:p>
            <a:pPr algn="ctr"/>
            <a:r>
              <a:rPr lang="fr-FR" b="0" i="0" dirty="0">
                <a:solidFill>
                  <a:srgbClr val="555555"/>
                </a:solidFill>
                <a:effectLst/>
                <a:latin typeface="Quicksand"/>
              </a:rPr>
              <a:t>Forfait suivi </a:t>
            </a:r>
            <a:r>
              <a:rPr lang="fr-FR" b="0" i="0" dirty="0" err="1">
                <a:solidFill>
                  <a:srgbClr val="555555"/>
                </a:solidFill>
                <a:effectLst/>
                <a:latin typeface="Quicksand"/>
              </a:rPr>
              <a:t>Naturo</a:t>
            </a:r>
            <a:r>
              <a:rPr lang="fr-FR" b="0" i="0" dirty="0">
                <a:solidFill>
                  <a:srgbClr val="555555"/>
                </a:solidFill>
                <a:effectLst/>
                <a:latin typeface="Quicksand"/>
              </a:rPr>
              <a:t> 3 séances* (1ère séance incluse)  ⇒ 180 </a:t>
            </a:r>
            <a:endParaRPr lang="fr-FR" dirty="0">
              <a:solidFill>
                <a:srgbClr val="555555"/>
              </a:solidFill>
              <a:latin typeface="Quicksand"/>
            </a:endParaRPr>
          </a:p>
          <a:p>
            <a:pPr algn="ctr"/>
            <a:r>
              <a:rPr lang="fr-FR" b="0" i="0" dirty="0">
                <a:solidFill>
                  <a:srgbClr val="555555"/>
                </a:solidFill>
                <a:effectLst/>
                <a:latin typeface="Quicksand"/>
                <a:hlinkClick r:id="rId2"/>
              </a:rPr>
              <a:t>https://syndicat-naturopathie.fr/les-mutuelles/</a:t>
            </a:r>
            <a:endParaRPr lang="fr-FR" b="0" i="0" dirty="0">
              <a:solidFill>
                <a:srgbClr val="555555"/>
              </a:solidFill>
              <a:effectLst/>
              <a:latin typeface="Quicksand"/>
            </a:endParaRPr>
          </a:p>
          <a:p>
            <a:pPr algn="ctr"/>
            <a:endParaRPr lang="fr-FR" dirty="0">
              <a:solidFill>
                <a:srgbClr val="555555"/>
              </a:solidFill>
              <a:latin typeface="Quicksand"/>
            </a:endParaRPr>
          </a:p>
          <a:p>
            <a:pPr algn="ctr"/>
            <a:endParaRPr lang="fr-FR" b="0" i="0" dirty="0">
              <a:solidFill>
                <a:srgbClr val="555555"/>
              </a:solidFill>
              <a:effectLst/>
              <a:latin typeface="Quicksand"/>
            </a:endParaRPr>
          </a:p>
          <a:p>
            <a:pPr algn="ctr"/>
            <a:endParaRPr lang="fr-FR" dirty="0">
              <a:solidFill>
                <a:srgbClr val="555555"/>
              </a:solidFill>
              <a:latin typeface="Quicksand"/>
            </a:endParaRPr>
          </a:p>
          <a:p>
            <a:pPr algn="ctr"/>
            <a:endParaRPr lang="fr-FR" b="0" i="0" dirty="0">
              <a:solidFill>
                <a:srgbClr val="555555"/>
              </a:solidFill>
              <a:effectLst/>
              <a:latin typeface="Quicksand"/>
            </a:endParaRPr>
          </a:p>
          <a:p>
            <a:pPr algn="ctr"/>
            <a:endParaRPr lang="fr-FR" b="0" i="0" dirty="0">
              <a:solidFill>
                <a:srgbClr val="555555"/>
              </a:solidFill>
              <a:effectLst/>
              <a:latin typeface="Quicksand"/>
            </a:endParaRPr>
          </a:p>
        </p:txBody>
      </p:sp>
      <p:sp>
        <p:nvSpPr>
          <p:cNvPr id="2" name="Rectangle 1">
            <a:extLst>
              <a:ext uri="{FF2B5EF4-FFF2-40B4-BE49-F238E27FC236}">
                <a16:creationId xmlns:a16="http://schemas.microsoft.com/office/drawing/2014/main" id="{120A2936-188C-4B42-8898-96233DF859F8}"/>
              </a:ext>
            </a:extLst>
          </p:cNvPr>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a:ln>
                  <a:noFill/>
                </a:ln>
                <a:solidFill>
                  <a:srgbClr val="2B4660"/>
                </a:solidFill>
                <a:effectLst/>
                <a:latin typeface="Montserrat" panose="00000500000000000000" pitchFamily="2" charset="0"/>
              </a:rPr>
              <a:t>Tarifs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9026A31F-FD5B-4699-8495-79C5142D772B}"/>
              </a:ext>
            </a:extLst>
          </p:cNvPr>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3">
            <a:extLst>
              <a:ext uri="{FF2B5EF4-FFF2-40B4-BE49-F238E27FC236}">
                <a16:creationId xmlns:a16="http://schemas.microsoft.com/office/drawing/2014/main" id="{55F097F0-835B-43B5-B93B-120BF2BAE8CB}"/>
              </a:ext>
            </a:extLst>
          </p:cNvPr>
          <p:cNvSpPr>
            <a:spLocks noChangeArrowheads="1"/>
          </p:cNvSpPr>
          <p:nvPr/>
        </p:nvSpPr>
        <p:spPr bwMode="auto">
          <a:xfrm>
            <a:off x="0" y="47307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Première consultation en naturopathie</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65 €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 name="Rectangle 4">
            <a:extLst>
              <a:ext uri="{FF2B5EF4-FFF2-40B4-BE49-F238E27FC236}">
                <a16:creationId xmlns:a16="http://schemas.microsoft.com/office/drawing/2014/main" id="{08EA735F-9055-4265-A270-9C1946A9EC24}"/>
              </a:ext>
            </a:extLst>
          </p:cNvPr>
          <p:cNvSpPr>
            <a:spLocks noChangeArrowheads="1"/>
          </p:cNvSpPr>
          <p:nvPr/>
        </p:nvSpPr>
        <p:spPr bwMode="auto">
          <a:xfrm>
            <a:off x="0" y="473075"/>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5">
            <a:extLst>
              <a:ext uri="{FF2B5EF4-FFF2-40B4-BE49-F238E27FC236}">
                <a16:creationId xmlns:a16="http://schemas.microsoft.com/office/drawing/2014/main" id="{8178571B-164D-4809-B157-DA90B7B34FA4}"/>
              </a:ext>
            </a:extLst>
          </p:cNvPr>
          <p:cNvSpPr>
            <a:spLocks noChangeArrowheads="1"/>
          </p:cNvSpPr>
          <p:nvPr/>
        </p:nvSpPr>
        <p:spPr bwMode="auto">
          <a:xfrm>
            <a:off x="0" y="48895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Consultation de suivi en naturopathie</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50 €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9" name="Rectangle 6">
            <a:extLst>
              <a:ext uri="{FF2B5EF4-FFF2-40B4-BE49-F238E27FC236}">
                <a16:creationId xmlns:a16="http://schemas.microsoft.com/office/drawing/2014/main" id="{628C98E7-599E-4624-834F-BDD3F771DD43}"/>
              </a:ext>
            </a:extLst>
          </p:cNvPr>
          <p:cNvSpPr>
            <a:spLocks noChangeArrowheads="1"/>
          </p:cNvSpPr>
          <p:nvPr/>
        </p:nvSpPr>
        <p:spPr bwMode="auto">
          <a:xfrm>
            <a:off x="0" y="48895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0" name="Rectangle 7">
            <a:extLst>
              <a:ext uri="{FF2B5EF4-FFF2-40B4-BE49-F238E27FC236}">
                <a16:creationId xmlns:a16="http://schemas.microsoft.com/office/drawing/2014/main" id="{2D9BB5AC-A413-4EB8-B408-CCEE72FE7B4D}"/>
              </a:ext>
            </a:extLst>
          </p:cNvPr>
          <p:cNvSpPr>
            <a:spLocks noChangeArrowheads="1"/>
          </p:cNvSpPr>
          <p:nvPr/>
        </p:nvSpPr>
        <p:spPr bwMode="auto">
          <a:xfrm>
            <a:off x="0" y="50482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Psychogestionnel</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60 €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1" name="Rectangle 8">
            <a:extLst>
              <a:ext uri="{FF2B5EF4-FFF2-40B4-BE49-F238E27FC236}">
                <a16:creationId xmlns:a16="http://schemas.microsoft.com/office/drawing/2014/main" id="{A96F0430-E0CF-4233-B6B1-4404B7044B0C}"/>
              </a:ext>
            </a:extLst>
          </p:cNvPr>
          <p:cNvSpPr>
            <a:spLocks noChangeArrowheads="1"/>
          </p:cNvSpPr>
          <p:nvPr/>
        </p:nvSpPr>
        <p:spPr bwMode="auto">
          <a:xfrm>
            <a:off x="0" y="504825"/>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9">
            <a:extLst>
              <a:ext uri="{FF2B5EF4-FFF2-40B4-BE49-F238E27FC236}">
                <a16:creationId xmlns:a16="http://schemas.microsoft.com/office/drawing/2014/main" id="{0512F568-39F2-4C1F-81A0-61F5A482B21F}"/>
              </a:ext>
            </a:extLst>
          </p:cNvPr>
          <p:cNvSpPr>
            <a:spLocks noChangeArrowheads="1"/>
          </p:cNvSpPr>
          <p:nvPr/>
        </p:nvSpPr>
        <p:spPr bwMode="auto">
          <a:xfrm>
            <a:off x="0" y="5207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Réflexologie plantaire 30 minutes</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30 €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3" name="Rectangle 10">
            <a:extLst>
              <a:ext uri="{FF2B5EF4-FFF2-40B4-BE49-F238E27FC236}">
                <a16:creationId xmlns:a16="http://schemas.microsoft.com/office/drawing/2014/main" id="{02D6ED31-1B50-42BD-BF81-01B6A982E71F}"/>
              </a:ext>
            </a:extLst>
          </p:cNvPr>
          <p:cNvSpPr>
            <a:spLocks noChangeArrowheads="1"/>
          </p:cNvSpPr>
          <p:nvPr/>
        </p:nvSpPr>
        <p:spPr bwMode="auto">
          <a:xfrm>
            <a:off x="0" y="5207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4" name="Rectangle 11">
            <a:extLst>
              <a:ext uri="{FF2B5EF4-FFF2-40B4-BE49-F238E27FC236}">
                <a16:creationId xmlns:a16="http://schemas.microsoft.com/office/drawing/2014/main" id="{49749352-F8DB-41A6-9522-87B30EC27066}"/>
              </a:ext>
            </a:extLst>
          </p:cNvPr>
          <p:cNvSpPr>
            <a:spLocks noChangeArrowheads="1"/>
          </p:cNvSpPr>
          <p:nvPr/>
        </p:nvSpPr>
        <p:spPr bwMode="auto">
          <a:xfrm>
            <a:off x="0" y="53657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Réflexologie plantaire 50 minutes</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50 €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5" name="Rectangle 12">
            <a:extLst>
              <a:ext uri="{FF2B5EF4-FFF2-40B4-BE49-F238E27FC236}">
                <a16:creationId xmlns:a16="http://schemas.microsoft.com/office/drawing/2014/main" id="{6D2CDD1E-9417-4D9D-9F0A-31764384E996}"/>
              </a:ext>
            </a:extLst>
          </p:cNvPr>
          <p:cNvSpPr>
            <a:spLocks noChangeArrowheads="1"/>
          </p:cNvSpPr>
          <p:nvPr/>
        </p:nvSpPr>
        <p:spPr bwMode="auto">
          <a:xfrm>
            <a:off x="0" y="536575"/>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6" name="Rectangle 13">
            <a:extLst>
              <a:ext uri="{FF2B5EF4-FFF2-40B4-BE49-F238E27FC236}">
                <a16:creationId xmlns:a16="http://schemas.microsoft.com/office/drawing/2014/main" id="{A9EC9287-7A89-486B-A52F-20AF20E57E64}"/>
              </a:ext>
            </a:extLst>
          </p:cNvPr>
          <p:cNvSpPr>
            <a:spLocks noChangeArrowheads="1"/>
          </p:cNvSpPr>
          <p:nvPr/>
        </p:nvSpPr>
        <p:spPr bwMode="auto">
          <a:xfrm>
            <a:off x="0" y="55245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Consultation ciblée ré-équilibrage alimentaire 30 minutes</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30 €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7" name="Rectangle 14">
            <a:extLst>
              <a:ext uri="{FF2B5EF4-FFF2-40B4-BE49-F238E27FC236}">
                <a16:creationId xmlns:a16="http://schemas.microsoft.com/office/drawing/2014/main" id="{D5FC2501-3093-460C-817E-6C1AF7E96203}"/>
              </a:ext>
            </a:extLst>
          </p:cNvPr>
          <p:cNvSpPr>
            <a:spLocks noChangeArrowheads="1"/>
          </p:cNvSpPr>
          <p:nvPr/>
        </p:nvSpPr>
        <p:spPr bwMode="auto">
          <a:xfrm>
            <a:off x="0" y="55245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8" name="Rectangle 15">
            <a:extLst>
              <a:ext uri="{FF2B5EF4-FFF2-40B4-BE49-F238E27FC236}">
                <a16:creationId xmlns:a16="http://schemas.microsoft.com/office/drawing/2014/main" id="{C9D6033D-0FF0-4A5C-9D0D-70E0F6B2E64D}"/>
              </a:ext>
            </a:extLst>
          </p:cNvPr>
          <p:cNvSpPr>
            <a:spLocks noChangeArrowheads="1"/>
          </p:cNvSpPr>
          <p:nvPr/>
        </p:nvSpPr>
        <p:spPr bwMode="auto">
          <a:xfrm>
            <a:off x="0" y="56832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Consultation ciblée suivi alimentaire gestion du poids 30 minutes</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30 €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Rectangle 16">
            <a:extLst>
              <a:ext uri="{FF2B5EF4-FFF2-40B4-BE49-F238E27FC236}">
                <a16:creationId xmlns:a16="http://schemas.microsoft.com/office/drawing/2014/main" id="{BB4463DD-D8A5-4A4C-87D3-B100647CCAA3}"/>
              </a:ext>
            </a:extLst>
          </p:cNvPr>
          <p:cNvSpPr>
            <a:spLocks noChangeArrowheads="1"/>
          </p:cNvSpPr>
          <p:nvPr/>
        </p:nvSpPr>
        <p:spPr bwMode="auto">
          <a:xfrm>
            <a:off x="0" y="568325"/>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0" name="Rectangle 17">
            <a:extLst>
              <a:ext uri="{FF2B5EF4-FFF2-40B4-BE49-F238E27FC236}">
                <a16:creationId xmlns:a16="http://schemas.microsoft.com/office/drawing/2014/main" id="{6A29A41C-C05D-439E-B2F0-55A0EC4E2664}"/>
              </a:ext>
            </a:extLst>
          </p:cNvPr>
          <p:cNvSpPr>
            <a:spLocks noChangeArrowheads="1"/>
          </p:cNvSpPr>
          <p:nvPr/>
        </p:nvSpPr>
        <p:spPr bwMode="auto">
          <a:xfrm>
            <a:off x="0" y="5842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Analyse bilan microbiote 1Test1 Luxia Scientific 30 minutes</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30 €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1" name="Rectangle 18">
            <a:extLst>
              <a:ext uri="{FF2B5EF4-FFF2-40B4-BE49-F238E27FC236}">
                <a16:creationId xmlns:a16="http://schemas.microsoft.com/office/drawing/2014/main" id="{E551AEE4-21DC-4759-A62A-A54750EE323F}"/>
              </a:ext>
            </a:extLst>
          </p:cNvPr>
          <p:cNvSpPr>
            <a:spLocks noChangeArrowheads="1"/>
          </p:cNvSpPr>
          <p:nvPr/>
        </p:nvSpPr>
        <p:spPr bwMode="auto">
          <a:xfrm>
            <a:off x="0" y="584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2" name="Rectangle 19">
            <a:extLst>
              <a:ext uri="{FF2B5EF4-FFF2-40B4-BE49-F238E27FC236}">
                <a16:creationId xmlns:a16="http://schemas.microsoft.com/office/drawing/2014/main" id="{2E1627F8-3263-4B7C-A39E-D45AEA894212}"/>
              </a:ext>
            </a:extLst>
          </p:cNvPr>
          <p:cNvSpPr>
            <a:spLocks noChangeArrowheads="1"/>
          </p:cNvSpPr>
          <p:nvPr/>
        </p:nvSpPr>
        <p:spPr bwMode="auto">
          <a:xfrm>
            <a:off x="0" y="60007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Consultation d'auriculothérapie</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50 €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25" name="Image 24">
            <a:extLst>
              <a:ext uri="{FF2B5EF4-FFF2-40B4-BE49-F238E27FC236}">
                <a16:creationId xmlns:a16="http://schemas.microsoft.com/office/drawing/2014/main" id="{679D34A7-2E11-4C2A-A887-B0B49A1BD212}"/>
              </a:ext>
            </a:extLst>
          </p:cNvPr>
          <p:cNvPicPr>
            <a:picLocks noChangeAspect="1"/>
          </p:cNvPicPr>
          <p:nvPr/>
        </p:nvPicPr>
        <p:blipFill rotWithShape="1">
          <a:blip r:embed="rId3"/>
          <a:srcRect l="13762" t="18640" r="42382" b="10162"/>
          <a:stretch/>
        </p:blipFill>
        <p:spPr>
          <a:xfrm>
            <a:off x="6267634" y="914400"/>
            <a:ext cx="5346958" cy="4882718"/>
          </a:xfrm>
          <a:prstGeom prst="rect">
            <a:avLst/>
          </a:prstGeom>
        </p:spPr>
      </p:pic>
    </p:spTree>
    <p:extLst>
      <p:ext uri="{BB962C8B-B14F-4D97-AF65-F5344CB8AC3E}">
        <p14:creationId xmlns:p14="http://schemas.microsoft.com/office/powerpoint/2010/main" val="417199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0A2936-188C-4B42-8898-96233DF859F8}"/>
              </a:ext>
            </a:extLst>
          </p:cNvPr>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a:ln>
                  <a:noFill/>
                </a:ln>
                <a:solidFill>
                  <a:srgbClr val="2B4660"/>
                </a:solidFill>
                <a:effectLst/>
                <a:latin typeface="Montserrat" panose="00000500000000000000" pitchFamily="2" charset="0"/>
              </a:rPr>
              <a:t>Tarifs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9026A31F-FD5B-4699-8495-79C5142D772B}"/>
              </a:ext>
            </a:extLst>
          </p:cNvPr>
          <p:cNvSpPr>
            <a:spLocks noChangeArrowheads="1"/>
          </p:cNvSpPr>
          <p:nvPr/>
        </p:nvSpPr>
        <p:spPr bwMode="auto">
          <a:xfrm>
            <a:off x="0" y="457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3">
            <a:extLst>
              <a:ext uri="{FF2B5EF4-FFF2-40B4-BE49-F238E27FC236}">
                <a16:creationId xmlns:a16="http://schemas.microsoft.com/office/drawing/2014/main" id="{55F097F0-835B-43B5-B93B-120BF2BAE8CB}"/>
              </a:ext>
            </a:extLst>
          </p:cNvPr>
          <p:cNvSpPr>
            <a:spLocks noChangeArrowheads="1"/>
          </p:cNvSpPr>
          <p:nvPr/>
        </p:nvSpPr>
        <p:spPr bwMode="auto">
          <a:xfrm>
            <a:off x="0" y="47307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Première consultation en naturopathie</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65 €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 name="Rectangle 4">
            <a:extLst>
              <a:ext uri="{FF2B5EF4-FFF2-40B4-BE49-F238E27FC236}">
                <a16:creationId xmlns:a16="http://schemas.microsoft.com/office/drawing/2014/main" id="{08EA735F-9055-4265-A270-9C1946A9EC24}"/>
              </a:ext>
            </a:extLst>
          </p:cNvPr>
          <p:cNvSpPr>
            <a:spLocks noChangeArrowheads="1"/>
          </p:cNvSpPr>
          <p:nvPr/>
        </p:nvSpPr>
        <p:spPr bwMode="auto">
          <a:xfrm>
            <a:off x="0" y="473075"/>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8" name="Rectangle 5">
            <a:extLst>
              <a:ext uri="{FF2B5EF4-FFF2-40B4-BE49-F238E27FC236}">
                <a16:creationId xmlns:a16="http://schemas.microsoft.com/office/drawing/2014/main" id="{8178571B-164D-4809-B157-DA90B7B34FA4}"/>
              </a:ext>
            </a:extLst>
          </p:cNvPr>
          <p:cNvSpPr>
            <a:spLocks noChangeArrowheads="1"/>
          </p:cNvSpPr>
          <p:nvPr/>
        </p:nvSpPr>
        <p:spPr bwMode="auto">
          <a:xfrm>
            <a:off x="0" y="48895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Consultation de suivi en naturopathie</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50 €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9" name="Rectangle 6">
            <a:extLst>
              <a:ext uri="{FF2B5EF4-FFF2-40B4-BE49-F238E27FC236}">
                <a16:creationId xmlns:a16="http://schemas.microsoft.com/office/drawing/2014/main" id="{628C98E7-599E-4624-834F-BDD3F771DD43}"/>
              </a:ext>
            </a:extLst>
          </p:cNvPr>
          <p:cNvSpPr>
            <a:spLocks noChangeArrowheads="1"/>
          </p:cNvSpPr>
          <p:nvPr/>
        </p:nvSpPr>
        <p:spPr bwMode="auto">
          <a:xfrm>
            <a:off x="0" y="48895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0" name="Rectangle 7">
            <a:extLst>
              <a:ext uri="{FF2B5EF4-FFF2-40B4-BE49-F238E27FC236}">
                <a16:creationId xmlns:a16="http://schemas.microsoft.com/office/drawing/2014/main" id="{2D9BB5AC-A413-4EB8-B408-CCEE72FE7B4D}"/>
              </a:ext>
            </a:extLst>
          </p:cNvPr>
          <p:cNvSpPr>
            <a:spLocks noChangeArrowheads="1"/>
          </p:cNvSpPr>
          <p:nvPr/>
        </p:nvSpPr>
        <p:spPr bwMode="auto">
          <a:xfrm>
            <a:off x="0" y="50482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Psychogestionnel</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60 €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1" name="Rectangle 8">
            <a:extLst>
              <a:ext uri="{FF2B5EF4-FFF2-40B4-BE49-F238E27FC236}">
                <a16:creationId xmlns:a16="http://schemas.microsoft.com/office/drawing/2014/main" id="{A96F0430-E0CF-4233-B6B1-4404B7044B0C}"/>
              </a:ext>
            </a:extLst>
          </p:cNvPr>
          <p:cNvSpPr>
            <a:spLocks noChangeArrowheads="1"/>
          </p:cNvSpPr>
          <p:nvPr/>
        </p:nvSpPr>
        <p:spPr bwMode="auto">
          <a:xfrm>
            <a:off x="0" y="504825"/>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2" name="Rectangle 9">
            <a:extLst>
              <a:ext uri="{FF2B5EF4-FFF2-40B4-BE49-F238E27FC236}">
                <a16:creationId xmlns:a16="http://schemas.microsoft.com/office/drawing/2014/main" id="{0512F568-39F2-4C1F-81A0-61F5A482B21F}"/>
              </a:ext>
            </a:extLst>
          </p:cNvPr>
          <p:cNvSpPr>
            <a:spLocks noChangeArrowheads="1"/>
          </p:cNvSpPr>
          <p:nvPr/>
        </p:nvSpPr>
        <p:spPr bwMode="auto">
          <a:xfrm>
            <a:off x="0" y="5207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Réflexologie plantaire 30 minutes</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30 €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3" name="Rectangle 10">
            <a:extLst>
              <a:ext uri="{FF2B5EF4-FFF2-40B4-BE49-F238E27FC236}">
                <a16:creationId xmlns:a16="http://schemas.microsoft.com/office/drawing/2014/main" id="{02D6ED31-1B50-42BD-BF81-01B6A982E71F}"/>
              </a:ext>
            </a:extLst>
          </p:cNvPr>
          <p:cNvSpPr>
            <a:spLocks noChangeArrowheads="1"/>
          </p:cNvSpPr>
          <p:nvPr/>
        </p:nvSpPr>
        <p:spPr bwMode="auto">
          <a:xfrm>
            <a:off x="0" y="5207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4" name="Rectangle 11">
            <a:extLst>
              <a:ext uri="{FF2B5EF4-FFF2-40B4-BE49-F238E27FC236}">
                <a16:creationId xmlns:a16="http://schemas.microsoft.com/office/drawing/2014/main" id="{49749352-F8DB-41A6-9522-87B30EC27066}"/>
              </a:ext>
            </a:extLst>
          </p:cNvPr>
          <p:cNvSpPr>
            <a:spLocks noChangeArrowheads="1"/>
          </p:cNvSpPr>
          <p:nvPr/>
        </p:nvSpPr>
        <p:spPr bwMode="auto">
          <a:xfrm>
            <a:off x="0" y="53657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Réflexologie plantaire 50 minutes</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50 €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5" name="Rectangle 12">
            <a:extLst>
              <a:ext uri="{FF2B5EF4-FFF2-40B4-BE49-F238E27FC236}">
                <a16:creationId xmlns:a16="http://schemas.microsoft.com/office/drawing/2014/main" id="{6D2CDD1E-9417-4D9D-9F0A-31764384E996}"/>
              </a:ext>
            </a:extLst>
          </p:cNvPr>
          <p:cNvSpPr>
            <a:spLocks noChangeArrowheads="1"/>
          </p:cNvSpPr>
          <p:nvPr/>
        </p:nvSpPr>
        <p:spPr bwMode="auto">
          <a:xfrm>
            <a:off x="0" y="536575"/>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6" name="Rectangle 13">
            <a:extLst>
              <a:ext uri="{FF2B5EF4-FFF2-40B4-BE49-F238E27FC236}">
                <a16:creationId xmlns:a16="http://schemas.microsoft.com/office/drawing/2014/main" id="{A9EC9287-7A89-486B-A52F-20AF20E57E64}"/>
              </a:ext>
            </a:extLst>
          </p:cNvPr>
          <p:cNvSpPr>
            <a:spLocks noChangeArrowheads="1"/>
          </p:cNvSpPr>
          <p:nvPr/>
        </p:nvSpPr>
        <p:spPr bwMode="auto">
          <a:xfrm>
            <a:off x="0" y="55245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Consultation ciblée ré-équilibrage alimentaire 30 minutes</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30 €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7" name="Rectangle 14">
            <a:extLst>
              <a:ext uri="{FF2B5EF4-FFF2-40B4-BE49-F238E27FC236}">
                <a16:creationId xmlns:a16="http://schemas.microsoft.com/office/drawing/2014/main" id="{D5FC2501-3093-460C-817E-6C1AF7E96203}"/>
              </a:ext>
            </a:extLst>
          </p:cNvPr>
          <p:cNvSpPr>
            <a:spLocks noChangeArrowheads="1"/>
          </p:cNvSpPr>
          <p:nvPr/>
        </p:nvSpPr>
        <p:spPr bwMode="auto">
          <a:xfrm>
            <a:off x="0" y="55245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8" name="Rectangle 15">
            <a:extLst>
              <a:ext uri="{FF2B5EF4-FFF2-40B4-BE49-F238E27FC236}">
                <a16:creationId xmlns:a16="http://schemas.microsoft.com/office/drawing/2014/main" id="{C9D6033D-0FF0-4A5C-9D0D-70E0F6B2E64D}"/>
              </a:ext>
            </a:extLst>
          </p:cNvPr>
          <p:cNvSpPr>
            <a:spLocks noChangeArrowheads="1"/>
          </p:cNvSpPr>
          <p:nvPr/>
        </p:nvSpPr>
        <p:spPr bwMode="auto">
          <a:xfrm>
            <a:off x="0" y="56832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Consultation ciblée suivi alimentaire gestion du poids 30 minutes</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30 €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9" name="Rectangle 16">
            <a:extLst>
              <a:ext uri="{FF2B5EF4-FFF2-40B4-BE49-F238E27FC236}">
                <a16:creationId xmlns:a16="http://schemas.microsoft.com/office/drawing/2014/main" id="{BB4463DD-D8A5-4A4C-87D3-B100647CCAA3}"/>
              </a:ext>
            </a:extLst>
          </p:cNvPr>
          <p:cNvSpPr>
            <a:spLocks noChangeArrowheads="1"/>
          </p:cNvSpPr>
          <p:nvPr/>
        </p:nvSpPr>
        <p:spPr bwMode="auto">
          <a:xfrm>
            <a:off x="0" y="568325"/>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0" name="Rectangle 17">
            <a:extLst>
              <a:ext uri="{FF2B5EF4-FFF2-40B4-BE49-F238E27FC236}">
                <a16:creationId xmlns:a16="http://schemas.microsoft.com/office/drawing/2014/main" id="{6A29A41C-C05D-439E-B2F0-55A0EC4E2664}"/>
              </a:ext>
            </a:extLst>
          </p:cNvPr>
          <p:cNvSpPr>
            <a:spLocks noChangeArrowheads="1"/>
          </p:cNvSpPr>
          <p:nvPr/>
        </p:nvSpPr>
        <p:spPr bwMode="auto">
          <a:xfrm>
            <a:off x="0" y="5842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01568" rIns="0" bIns="101568"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Analyse bilan microbiote 1Test1 Luxia Scientific 30 minutes</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30 €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21" name="Rectangle 18">
            <a:extLst>
              <a:ext uri="{FF2B5EF4-FFF2-40B4-BE49-F238E27FC236}">
                <a16:creationId xmlns:a16="http://schemas.microsoft.com/office/drawing/2014/main" id="{E551AEE4-21DC-4759-A62A-A54750EE323F}"/>
              </a:ext>
            </a:extLst>
          </p:cNvPr>
          <p:cNvSpPr>
            <a:spLocks noChangeArrowheads="1"/>
          </p:cNvSpPr>
          <p:nvPr/>
        </p:nvSpPr>
        <p:spPr bwMode="auto">
          <a:xfrm>
            <a:off x="0" y="584200"/>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2" name="Rectangle 19">
            <a:extLst>
              <a:ext uri="{FF2B5EF4-FFF2-40B4-BE49-F238E27FC236}">
                <a16:creationId xmlns:a16="http://schemas.microsoft.com/office/drawing/2014/main" id="{2E1627F8-3263-4B7C-A39E-D45AEA894212}"/>
              </a:ext>
            </a:extLst>
          </p:cNvPr>
          <p:cNvSpPr>
            <a:spLocks noChangeArrowheads="1"/>
          </p:cNvSpPr>
          <p:nvPr/>
        </p:nvSpPr>
        <p:spPr bwMode="auto">
          <a:xfrm>
            <a:off x="0" y="600075"/>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a:ln>
                <a:noFill/>
              </a:ln>
              <a:solidFill>
                <a:srgbClr val="2B4660"/>
              </a:solidFill>
              <a:effectLst/>
              <a:latin typeface="Roboto" panose="02000000000000000000" pitchFamily="2"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2B4660"/>
                </a:solidFill>
                <a:effectLst/>
                <a:latin typeface="Roboto" panose="02000000000000000000" pitchFamily="2" charset="0"/>
              </a:rPr>
              <a:t>Consultation d'auriculothérapie</a:t>
            </a:r>
          </a:p>
          <a:p>
            <a:pPr marL="0" marR="0" lvl="0" indent="0" algn="r" defTabSz="914400" rtl="0" eaLnBrk="0" fontAlgn="base" latinLnBrk="0" hangingPunct="0">
              <a:lnSpc>
                <a:spcPct val="100000"/>
              </a:lnSpc>
              <a:spcBef>
                <a:spcPct val="0"/>
              </a:spcBef>
              <a:spcAft>
                <a:spcPct val="0"/>
              </a:spcAft>
              <a:buClrTx/>
              <a:buSzTx/>
              <a:buFontTx/>
              <a:buNone/>
              <a:tabLst/>
            </a:pPr>
            <a:r>
              <a:rPr kumimoji="0" lang="fr-FR" altLang="fr-FR" sz="1000" b="1" i="0" u="none" strike="noStrike" cap="none" normalizeH="0" baseline="0">
                <a:ln>
                  <a:noFill/>
                </a:ln>
                <a:solidFill>
                  <a:srgbClr val="2B4660"/>
                </a:solidFill>
                <a:effectLst/>
                <a:latin typeface="Roboto" panose="02000000000000000000" pitchFamily="2" charset="0"/>
              </a:rPr>
              <a:t>50 €</a:t>
            </a: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42" name="Image 41">
            <a:extLst>
              <a:ext uri="{FF2B5EF4-FFF2-40B4-BE49-F238E27FC236}">
                <a16:creationId xmlns:a16="http://schemas.microsoft.com/office/drawing/2014/main" id="{9857BBDD-EA0B-4B1D-A121-1CDE27AA6F41}"/>
              </a:ext>
            </a:extLst>
          </p:cNvPr>
          <p:cNvPicPr>
            <a:picLocks noChangeAspect="1"/>
          </p:cNvPicPr>
          <p:nvPr/>
        </p:nvPicPr>
        <p:blipFill rotWithShape="1">
          <a:blip r:embed="rId2"/>
          <a:srcRect l="16094" t="13565" r="17188" b="14027"/>
          <a:stretch/>
        </p:blipFill>
        <p:spPr>
          <a:xfrm>
            <a:off x="355107" y="1646622"/>
            <a:ext cx="6825356" cy="4166611"/>
          </a:xfrm>
          <a:prstGeom prst="rect">
            <a:avLst/>
          </a:prstGeom>
        </p:spPr>
      </p:pic>
      <p:sp>
        <p:nvSpPr>
          <p:cNvPr id="23" name="ZoneTexte 22">
            <a:extLst>
              <a:ext uri="{FF2B5EF4-FFF2-40B4-BE49-F238E27FC236}">
                <a16:creationId xmlns:a16="http://schemas.microsoft.com/office/drawing/2014/main" id="{9F334315-218D-4B3B-8F4E-FDF2C27049F1}"/>
              </a:ext>
            </a:extLst>
          </p:cNvPr>
          <p:cNvSpPr txBox="1"/>
          <p:nvPr/>
        </p:nvSpPr>
        <p:spPr>
          <a:xfrm>
            <a:off x="2940730" y="1244183"/>
            <a:ext cx="3637624" cy="276999"/>
          </a:xfrm>
          <a:prstGeom prst="rect">
            <a:avLst/>
          </a:prstGeom>
          <a:noFill/>
        </p:spPr>
        <p:txBody>
          <a:bodyPr wrap="square">
            <a:spAutoFit/>
          </a:bodyPr>
          <a:lstStyle/>
          <a:p>
            <a:r>
              <a:rPr lang="fr-FR" sz="1200" dirty="0">
                <a:solidFill>
                  <a:srgbClr val="000000"/>
                </a:solidFill>
                <a:latin typeface="Roboto" panose="02000000000000000000" pitchFamily="2" charset="0"/>
              </a:rPr>
              <a:t>https://syndicat-naturopathie.fr/les-mutuelles/</a:t>
            </a:r>
          </a:p>
        </p:txBody>
      </p:sp>
      <p:sp>
        <p:nvSpPr>
          <p:cNvPr id="25" name="ZoneTexte 24">
            <a:extLst>
              <a:ext uri="{FF2B5EF4-FFF2-40B4-BE49-F238E27FC236}">
                <a16:creationId xmlns:a16="http://schemas.microsoft.com/office/drawing/2014/main" id="{9E4EC23B-3695-4E71-9221-31039CB1AF4E}"/>
              </a:ext>
            </a:extLst>
          </p:cNvPr>
          <p:cNvSpPr txBox="1"/>
          <p:nvPr/>
        </p:nvSpPr>
        <p:spPr>
          <a:xfrm>
            <a:off x="834501" y="875644"/>
            <a:ext cx="10209320" cy="646331"/>
          </a:xfrm>
          <a:prstGeom prst="rect">
            <a:avLst/>
          </a:prstGeom>
          <a:noFill/>
        </p:spPr>
        <p:txBody>
          <a:bodyPr wrap="square">
            <a:spAutoFit/>
          </a:bodyPr>
          <a:lstStyle/>
          <a:p>
            <a:pPr algn="just"/>
            <a:r>
              <a:rPr lang="fr-FR" sz="1200" dirty="0">
                <a:solidFill>
                  <a:srgbClr val="000000"/>
                </a:solidFill>
                <a:latin typeface="Roboto" panose="02000000000000000000" pitchFamily="2" charset="0"/>
              </a:rPr>
              <a:t>J’ai à cœur de vous indiquer que la naturopathie est désormais prise en charge par un très grand nombre de mutuelles. Le remboursement variera en fonction de votre contrat mais cela peut tout de même vous aider au moins partiellement. Si vous souhaitez consulter la liste de ces mutuelles, je vous invite à cliquer </a:t>
            </a:r>
            <a:r>
              <a:rPr lang="fr-FR" sz="1200" dirty="0">
                <a:solidFill>
                  <a:srgbClr val="000000"/>
                </a:solidFill>
                <a:latin typeface="Roboto" panose="02000000000000000000" pitchFamily="2" charset="0"/>
                <a:hlinkClick r:id="rId3">
                  <a:extLst>
                    <a:ext uri="{A12FA001-AC4F-418D-AE19-62706E023703}">
                      <ahyp:hlinkClr xmlns:ahyp="http://schemas.microsoft.com/office/drawing/2018/hyperlinkcolor" val="tx"/>
                    </a:ext>
                  </a:extLst>
                </a:hlinkClick>
              </a:rPr>
              <a:t>ici</a:t>
            </a:r>
            <a:r>
              <a:rPr lang="fr-FR" sz="1200" dirty="0">
                <a:solidFill>
                  <a:srgbClr val="000000"/>
                </a:solidFill>
                <a:latin typeface="Roboto" panose="02000000000000000000" pitchFamily="2" charset="0"/>
              </a:rPr>
              <a:t> !</a:t>
            </a:r>
          </a:p>
        </p:txBody>
      </p:sp>
    </p:spTree>
    <p:extLst>
      <p:ext uri="{BB962C8B-B14F-4D97-AF65-F5344CB8AC3E}">
        <p14:creationId xmlns:p14="http://schemas.microsoft.com/office/powerpoint/2010/main" val="673686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D625AD2-D7EE-47BB-9580-C1B06DA2349E}"/>
              </a:ext>
            </a:extLst>
          </p:cNvPr>
          <p:cNvSpPr txBox="1"/>
          <p:nvPr/>
        </p:nvSpPr>
        <p:spPr>
          <a:xfrm>
            <a:off x="730703" y="529441"/>
            <a:ext cx="5898697" cy="2769989"/>
          </a:xfrm>
          <a:prstGeom prst="rect">
            <a:avLst/>
          </a:prstGeom>
          <a:noFill/>
        </p:spPr>
        <p:txBody>
          <a:bodyPr wrap="square">
            <a:spAutoFit/>
          </a:bodyPr>
          <a:lstStyle/>
          <a:p>
            <a:pPr algn="l"/>
            <a:r>
              <a:rPr lang="fr-FR" sz="1200" b="1" i="0" dirty="0">
                <a:effectLst/>
                <a:latin typeface="Playfair Display" panose="00000500000000000000" pitchFamily="2" charset="0"/>
              </a:rPr>
              <a:t>La cure détox</a:t>
            </a:r>
          </a:p>
          <a:p>
            <a:pPr algn="l"/>
            <a:r>
              <a:rPr lang="fr-FR" sz="1200" b="0" i="0" dirty="0">
                <a:effectLst/>
                <a:latin typeface="Raleway" pitchFamily="2" charset="0"/>
              </a:rPr>
              <a:t>Le cabinet de naturopathie dispose d'un </a:t>
            </a:r>
            <a:r>
              <a:rPr lang="fr-FR" sz="1200" b="1" i="0" dirty="0">
                <a:effectLst/>
                <a:latin typeface="Raleway" pitchFamily="2" charset="0"/>
              </a:rPr>
              <a:t>bain de pieds électrolytique</a:t>
            </a:r>
            <a:r>
              <a:rPr lang="fr-FR" sz="1200" b="0" i="0" dirty="0">
                <a:effectLst/>
                <a:latin typeface="Raleway" pitchFamily="2" charset="0"/>
              </a:rPr>
              <a:t> qui permet la </a:t>
            </a:r>
            <a:r>
              <a:rPr lang="fr-FR" sz="1200" b="1" i="0" dirty="0">
                <a:effectLst/>
                <a:latin typeface="Raleway" pitchFamily="2" charset="0"/>
              </a:rPr>
              <a:t>détoxination de l'organisme</a:t>
            </a:r>
            <a:r>
              <a:rPr lang="fr-FR" sz="1200" b="0" i="0" dirty="0">
                <a:effectLst/>
                <a:latin typeface="Raleway" pitchFamily="2" charset="0"/>
              </a:rPr>
              <a:t>, c'est à dire l'élimination des toxines accumulées dans l'organisme du fait d'une alimentation déséquilibrée, des médicaments, de la pollution, des métaux lourds, du tabac...</a:t>
            </a:r>
          </a:p>
          <a:p>
            <a:pPr algn="l"/>
            <a:r>
              <a:rPr lang="fr-FR" sz="1200" b="0" i="0" dirty="0">
                <a:effectLst/>
                <a:latin typeface="Raleway" pitchFamily="2" charset="0"/>
              </a:rPr>
              <a:t>Le bain permet ainsi un nettoyage du foie et des reins, il aide à soulager les douleurs et réduire l'inflammation et permet aussi de rétablir l'équilibre acido-basique du corps.</a:t>
            </a:r>
          </a:p>
          <a:p>
            <a:pPr algn="l"/>
            <a:r>
              <a:rPr lang="fr-FR" sz="1200" b="0" i="0" dirty="0">
                <a:effectLst/>
                <a:latin typeface="Raleway" pitchFamily="2" charset="0"/>
              </a:rPr>
              <a:t>La séance dure 30 minutes et un minimum de 6 séances est requis pour des résultats de détox optimums.</a:t>
            </a:r>
          </a:p>
          <a:p>
            <a:pPr algn="l"/>
            <a:endParaRPr lang="fr-FR" sz="1200" dirty="0">
              <a:latin typeface="Raleway" pitchFamily="2" charset="0"/>
            </a:endParaRPr>
          </a:p>
          <a:p>
            <a:pPr algn="l"/>
            <a:r>
              <a:rPr lang="fr-FR" sz="1200" b="0" i="0" dirty="0">
                <a:effectLst/>
                <a:latin typeface="Raleway" pitchFamily="2" charset="0"/>
                <a:hlinkClick r:id="rId2"/>
              </a:rPr>
              <a:t>https://www.puradetoxfrance.com/categorie/modeles-et-accessoires-pura-detox/</a:t>
            </a:r>
            <a:endParaRPr lang="fr-FR" sz="1200" b="0" i="0" dirty="0">
              <a:effectLst/>
              <a:latin typeface="Raleway" pitchFamily="2" charset="0"/>
            </a:endParaRPr>
          </a:p>
          <a:p>
            <a:pPr algn="l"/>
            <a:endParaRPr lang="fr-FR" b="0" i="0" dirty="0">
              <a:effectLst/>
              <a:latin typeface="Raleway" pitchFamily="2" charset="0"/>
            </a:endParaRPr>
          </a:p>
        </p:txBody>
      </p:sp>
      <p:pic>
        <p:nvPicPr>
          <p:cNvPr id="4" name="Picture 2" descr="Séance de détoxination ionique avec Pura Detox Florence Dréan Naturopathe St Genis-Laval">
            <a:extLst>
              <a:ext uri="{FF2B5EF4-FFF2-40B4-BE49-F238E27FC236}">
                <a16:creationId xmlns:a16="http://schemas.microsoft.com/office/drawing/2014/main" id="{C37C01C9-64AA-4288-A01C-A8B656958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559" y="744036"/>
            <a:ext cx="3603879" cy="234079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19B74D91-C16F-4E66-9408-90F241B60EAE}"/>
              </a:ext>
            </a:extLst>
          </p:cNvPr>
          <p:cNvSpPr txBox="1"/>
          <p:nvPr/>
        </p:nvSpPr>
        <p:spPr>
          <a:xfrm>
            <a:off x="730703" y="3429000"/>
            <a:ext cx="10641412" cy="2677656"/>
          </a:xfrm>
          <a:prstGeom prst="rect">
            <a:avLst/>
          </a:prstGeom>
          <a:noFill/>
        </p:spPr>
        <p:txBody>
          <a:bodyPr wrap="square">
            <a:spAutoFit/>
          </a:bodyPr>
          <a:lstStyle/>
          <a:p>
            <a:pPr algn="l" fontAlgn="base"/>
            <a:r>
              <a:rPr lang="fr-FR" sz="1200" b="1" dirty="0">
                <a:solidFill>
                  <a:srgbClr val="5F123D"/>
                </a:solidFill>
                <a:effectLst/>
                <a:latin typeface="Montserrat" panose="00000500000000000000" pitchFamily="2" charset="0"/>
              </a:rPr>
              <a:t>Bain de pieds électrolytique détoxinant</a:t>
            </a:r>
          </a:p>
          <a:p>
            <a:pPr algn="just" fontAlgn="base"/>
            <a:r>
              <a:rPr lang="fr-FR" sz="1200" b="0" i="0" dirty="0">
                <a:solidFill>
                  <a:srgbClr val="6A1A84"/>
                </a:solidFill>
                <a:effectLst/>
                <a:latin typeface="Playball"/>
              </a:rPr>
              <a:t>Qu’est-ce que la détoxination ionique ?</a:t>
            </a:r>
          </a:p>
          <a:p>
            <a:pPr algn="just" fontAlgn="base"/>
            <a:r>
              <a:rPr lang="fr-FR" sz="1200" b="0" dirty="0">
                <a:solidFill>
                  <a:srgbClr val="000000"/>
                </a:solidFill>
                <a:effectLst/>
                <a:latin typeface="Arial" panose="020B0604020202020204" pitchFamily="34" charset="0"/>
              </a:rPr>
              <a:t>En naturopathie, il est démontré que le surplus de toxines liées à notre environnement industrialisé et à nos modes de vie entraîne une baisse de « l’Énergie Vitale », ce qui engendre des troubles physiques et psychiques, voire des pathologies…</a:t>
            </a:r>
            <a:endParaRPr lang="fr-FR" sz="1200" b="0" dirty="0">
              <a:solidFill>
                <a:srgbClr val="000000"/>
              </a:solidFill>
              <a:effectLst/>
            </a:endParaRPr>
          </a:p>
          <a:p>
            <a:pPr algn="just" fontAlgn="base"/>
            <a:r>
              <a:rPr lang="fr-FR" sz="1200" b="1" dirty="0">
                <a:solidFill>
                  <a:srgbClr val="000000"/>
                </a:solidFill>
                <a:effectLst/>
                <a:latin typeface="Arial" panose="020B0604020202020204" pitchFamily="34" charset="0"/>
              </a:rPr>
              <a:t>La détoxination ionique, </a:t>
            </a:r>
            <a:r>
              <a:rPr lang="fr-FR" sz="1200" b="0" dirty="0">
                <a:solidFill>
                  <a:srgbClr val="000000"/>
                </a:solidFill>
                <a:effectLst/>
                <a:latin typeface="Arial" panose="020B0604020202020204" pitchFamily="34" charset="0"/>
              </a:rPr>
              <a:t>réalisée grâce à l’appareil </a:t>
            </a:r>
            <a:r>
              <a:rPr lang="fr-FR" sz="1200" b="0" dirty="0" err="1">
                <a:solidFill>
                  <a:srgbClr val="000000"/>
                </a:solidFill>
                <a:effectLst/>
                <a:latin typeface="Arial" panose="020B0604020202020204" pitchFamily="34" charset="0"/>
              </a:rPr>
              <a:t>Pura</a:t>
            </a:r>
            <a:r>
              <a:rPr lang="fr-FR" sz="1200" b="0" dirty="0">
                <a:solidFill>
                  <a:srgbClr val="000000"/>
                </a:solidFill>
                <a:effectLst/>
                <a:latin typeface="Arial" panose="020B0604020202020204" pitchFamily="34" charset="0"/>
              </a:rPr>
              <a:t> </a:t>
            </a:r>
            <a:r>
              <a:rPr lang="fr-FR" sz="1200" b="0" dirty="0" err="1">
                <a:solidFill>
                  <a:srgbClr val="000000"/>
                </a:solidFill>
                <a:effectLst/>
                <a:latin typeface="Arial" panose="020B0604020202020204" pitchFamily="34" charset="0"/>
              </a:rPr>
              <a:t>Detox</a:t>
            </a:r>
            <a:r>
              <a:rPr lang="fr-FR" sz="1200" b="0" dirty="0">
                <a:solidFill>
                  <a:srgbClr val="000000"/>
                </a:solidFill>
                <a:effectLst/>
                <a:latin typeface="Arial" panose="020B0604020202020204" pitchFamily="34" charset="0"/>
              </a:rPr>
              <a:t>™, est un bain de pieds chaud électrolytique qui créé une ionisation, de l’énergie active, qui, transmise par les pieds, pénètre dans tout le corps. Ces ions aident à </a:t>
            </a:r>
            <a:r>
              <a:rPr lang="fr-FR" sz="1200" b="1" dirty="0">
                <a:solidFill>
                  <a:srgbClr val="000000"/>
                </a:solidFill>
                <a:effectLst/>
                <a:latin typeface="Arial" panose="020B0604020202020204" pitchFamily="34" charset="0"/>
              </a:rPr>
              <a:t>stimuler les fonctions d’élimination naturelle de l’organisme</a:t>
            </a:r>
            <a:r>
              <a:rPr lang="fr-FR" sz="1200" b="0" dirty="0">
                <a:solidFill>
                  <a:srgbClr val="000000"/>
                </a:solidFill>
                <a:effectLst/>
                <a:latin typeface="Arial" panose="020B0604020202020204" pitchFamily="34" charset="0"/>
              </a:rPr>
              <a:t> (principaux émonctoires : gros intestin, foie, reins, poumons et peau) et à réactiver son équilibre tout en optimisant son oxygénation. Les organes d’élimination sont ainsi redynamisés.</a:t>
            </a:r>
            <a:endParaRPr lang="fr-FR" sz="1200" b="0" dirty="0">
              <a:solidFill>
                <a:srgbClr val="000000"/>
              </a:solidFill>
              <a:effectLst/>
            </a:endParaRPr>
          </a:p>
          <a:p>
            <a:pPr algn="just" fontAlgn="base"/>
            <a:r>
              <a:rPr lang="fr-FR" sz="1200" b="0" dirty="0">
                <a:solidFill>
                  <a:srgbClr val="232323"/>
                </a:solidFill>
                <a:effectLst/>
                <a:latin typeface="Arial" panose="020B0604020202020204" pitchFamily="34" charset="0"/>
              </a:rPr>
              <a:t>Chaque séance de </a:t>
            </a:r>
            <a:r>
              <a:rPr lang="fr-FR" sz="1200" b="0" u="sng" dirty="0" err="1">
                <a:solidFill>
                  <a:srgbClr val="6A1A84"/>
                </a:solidFill>
                <a:effectLst/>
                <a:latin typeface="Arial" panose="020B0604020202020204" pitchFamily="34" charset="0"/>
                <a:hlinkClick r:id="rId4"/>
              </a:rPr>
              <a:t>Pura</a:t>
            </a:r>
            <a:r>
              <a:rPr lang="fr-FR" sz="1200" b="0" u="sng" dirty="0">
                <a:solidFill>
                  <a:srgbClr val="6A1A84"/>
                </a:solidFill>
                <a:effectLst/>
                <a:latin typeface="Arial" panose="020B0604020202020204" pitchFamily="34" charset="0"/>
                <a:hlinkClick r:id="rId4"/>
              </a:rPr>
              <a:t> </a:t>
            </a:r>
            <a:r>
              <a:rPr lang="fr-FR" sz="1200" b="0" u="sng" dirty="0" err="1">
                <a:solidFill>
                  <a:srgbClr val="6A1A84"/>
                </a:solidFill>
                <a:effectLst/>
                <a:latin typeface="Arial" panose="020B0604020202020204" pitchFamily="34" charset="0"/>
                <a:hlinkClick r:id="rId4"/>
              </a:rPr>
              <a:t>Detox</a:t>
            </a:r>
            <a:r>
              <a:rPr lang="fr-FR" sz="1200" b="0" dirty="0">
                <a:solidFill>
                  <a:srgbClr val="232323"/>
                </a:solidFill>
                <a:effectLst/>
                <a:latin typeface="Arial" panose="020B0604020202020204" pitchFamily="34" charset="0"/>
              </a:rPr>
              <a:t>™ (méthode originale anglaise) favorise ainsi </a:t>
            </a:r>
            <a:r>
              <a:rPr lang="fr-FR" sz="1200" b="1" dirty="0">
                <a:solidFill>
                  <a:srgbClr val="232323"/>
                </a:solidFill>
                <a:effectLst/>
                <a:latin typeface="Arial" panose="020B0604020202020204" pitchFamily="34" charset="0"/>
              </a:rPr>
              <a:t>l’élimination des </a:t>
            </a:r>
            <a:r>
              <a:rPr lang="fr-FR" sz="1200" b="1" dirty="0">
                <a:solidFill>
                  <a:srgbClr val="000000"/>
                </a:solidFill>
                <a:effectLst/>
                <a:latin typeface="Arial" panose="020B0604020202020204" pitchFamily="34" charset="0"/>
              </a:rPr>
              <a:t>toxines</a:t>
            </a:r>
            <a:r>
              <a:rPr lang="fr-FR" sz="1200" b="0" dirty="0">
                <a:solidFill>
                  <a:srgbClr val="000000"/>
                </a:solidFill>
                <a:effectLst/>
                <a:latin typeface="Arial" panose="020B0604020202020204" pitchFamily="34" charset="0"/>
              </a:rPr>
              <a:t> accumulées lors des processus naturels (la respiration, la digestion, les efforts physiques, le stress…) et des </a:t>
            </a:r>
            <a:r>
              <a:rPr lang="fr-FR" sz="1200" b="0" dirty="0">
                <a:solidFill>
                  <a:srgbClr val="232323"/>
                </a:solidFill>
                <a:effectLst/>
                <a:latin typeface="Arial" panose="020B0604020202020204" pitchFamily="34" charset="0"/>
              </a:rPr>
              <a:t>pollutions toxiques ingérées (pollution de l’air, de l’eau, métaux lourds, additifs alimentaires, résidus médicamenteux…). Cela aura pour conséquence une </a:t>
            </a:r>
            <a:r>
              <a:rPr lang="fr-FR" sz="1200" b="1" dirty="0">
                <a:solidFill>
                  <a:srgbClr val="232323"/>
                </a:solidFill>
                <a:effectLst/>
                <a:latin typeface="Arial" panose="020B0604020202020204" pitchFamily="34" charset="0"/>
              </a:rPr>
              <a:t>meilleure immunité</a:t>
            </a:r>
            <a:r>
              <a:rPr lang="fr-FR" sz="1200" b="0" dirty="0">
                <a:solidFill>
                  <a:srgbClr val="232323"/>
                </a:solidFill>
                <a:effectLst/>
                <a:latin typeface="Arial" panose="020B0604020202020204" pitchFamily="34" charset="0"/>
              </a:rPr>
              <a:t>.</a:t>
            </a:r>
            <a:endParaRPr lang="fr-FR" sz="1200" b="0" dirty="0">
              <a:solidFill>
                <a:srgbClr val="000000"/>
              </a:solidFill>
              <a:effectLst/>
            </a:endParaRPr>
          </a:p>
          <a:p>
            <a:pPr algn="just" fontAlgn="base"/>
            <a:r>
              <a:rPr lang="fr-FR" sz="1200" b="0" dirty="0">
                <a:solidFill>
                  <a:srgbClr val="232323"/>
                </a:solidFill>
                <a:effectLst/>
                <a:latin typeface="Arial" panose="020B0604020202020204" pitchFamily="34" charset="0"/>
              </a:rPr>
              <a:t>La détoxination ionique accompagne également la </a:t>
            </a:r>
            <a:r>
              <a:rPr lang="fr-FR" sz="1200" b="1" dirty="0">
                <a:solidFill>
                  <a:srgbClr val="232323"/>
                </a:solidFill>
                <a:effectLst/>
                <a:latin typeface="Arial" panose="020B0604020202020204" pitchFamily="34" charset="0"/>
              </a:rPr>
              <a:t>perte de poids</a:t>
            </a:r>
            <a:r>
              <a:rPr lang="fr-FR" sz="1200" b="0" dirty="0">
                <a:solidFill>
                  <a:srgbClr val="232323"/>
                </a:solidFill>
                <a:effectLst/>
                <a:latin typeface="Arial" panose="020B0604020202020204" pitchFamily="34" charset="0"/>
              </a:rPr>
              <a:t>, </a:t>
            </a:r>
            <a:r>
              <a:rPr lang="fr-FR" sz="1200" b="1" dirty="0">
                <a:solidFill>
                  <a:srgbClr val="232323"/>
                </a:solidFill>
                <a:effectLst/>
                <a:latin typeface="Arial" panose="020B0604020202020204" pitchFamily="34" charset="0"/>
              </a:rPr>
              <a:t>l’arrêt du tabac</a:t>
            </a:r>
            <a:r>
              <a:rPr lang="fr-FR" sz="1200" b="0" dirty="0">
                <a:solidFill>
                  <a:srgbClr val="232323"/>
                </a:solidFill>
                <a:effectLst/>
                <a:latin typeface="Arial" panose="020B0604020202020204" pitchFamily="34" charset="0"/>
              </a:rPr>
              <a:t>, restaure </a:t>
            </a:r>
            <a:r>
              <a:rPr lang="fr-FR" sz="1200" b="1" dirty="0">
                <a:solidFill>
                  <a:srgbClr val="232323"/>
                </a:solidFill>
                <a:effectLst/>
                <a:latin typeface="Arial" panose="020B0604020202020204" pitchFamily="34" charset="0"/>
              </a:rPr>
              <a:t>l’équilibre acido-basique</a:t>
            </a:r>
            <a:r>
              <a:rPr lang="fr-FR" sz="1200" b="0" dirty="0">
                <a:solidFill>
                  <a:srgbClr val="232323"/>
                </a:solidFill>
                <a:effectLst/>
                <a:latin typeface="Arial" panose="020B0604020202020204" pitchFamily="34" charset="0"/>
              </a:rPr>
              <a:t>, stimule les fonctions métaboliques, active la </a:t>
            </a:r>
            <a:r>
              <a:rPr lang="fr-FR" sz="1200" b="1" dirty="0">
                <a:solidFill>
                  <a:srgbClr val="232323"/>
                </a:solidFill>
                <a:effectLst/>
                <a:latin typeface="Arial" panose="020B0604020202020204" pitchFamily="34" charset="0"/>
              </a:rPr>
              <a:t>microcirculation sanguine</a:t>
            </a:r>
            <a:r>
              <a:rPr lang="fr-FR" sz="1200" b="0" dirty="0">
                <a:solidFill>
                  <a:srgbClr val="232323"/>
                </a:solidFill>
                <a:effectLst/>
                <a:latin typeface="Arial" panose="020B0604020202020204" pitchFamily="34" charset="0"/>
              </a:rPr>
              <a:t>, augmente l’énergie dans les cellules, réduit la transpiration, diminue l’odeur corporelle …</a:t>
            </a:r>
            <a:endParaRPr lang="fr-FR" sz="1200" b="0" dirty="0">
              <a:solidFill>
                <a:srgbClr val="000000"/>
              </a:solidFill>
              <a:effectLst/>
            </a:endParaRPr>
          </a:p>
          <a:p>
            <a:pPr algn="just" fontAlgn="base"/>
            <a:r>
              <a:rPr lang="fr-FR" sz="1200" b="0" dirty="0">
                <a:solidFill>
                  <a:srgbClr val="232323"/>
                </a:solidFill>
                <a:effectLst/>
                <a:latin typeface="Arial" panose="020B0604020202020204" pitchFamily="34" charset="0"/>
              </a:rPr>
              <a:t>Une sensation de </a:t>
            </a:r>
            <a:r>
              <a:rPr lang="fr-FR" sz="1200" b="1" dirty="0">
                <a:solidFill>
                  <a:srgbClr val="232323"/>
                </a:solidFill>
                <a:effectLst/>
                <a:latin typeface="Arial" panose="020B0604020202020204" pitchFamily="34" charset="0"/>
              </a:rPr>
              <a:t>bien-être </a:t>
            </a:r>
            <a:r>
              <a:rPr lang="fr-FR" sz="1200" b="0" dirty="0">
                <a:solidFill>
                  <a:srgbClr val="232323"/>
                </a:solidFill>
                <a:effectLst/>
                <a:latin typeface="Arial" panose="020B0604020202020204" pitchFamily="34" charset="0"/>
              </a:rPr>
              <a:t>ainsi qu’un </a:t>
            </a:r>
            <a:r>
              <a:rPr lang="fr-FR" sz="1200" b="1" dirty="0">
                <a:solidFill>
                  <a:srgbClr val="232323"/>
                </a:solidFill>
                <a:effectLst/>
                <a:latin typeface="Arial" panose="020B0604020202020204" pitchFamily="34" charset="0"/>
              </a:rPr>
              <a:t>regain d’énergie </a:t>
            </a:r>
            <a:r>
              <a:rPr lang="fr-FR" sz="1200" b="0" dirty="0">
                <a:solidFill>
                  <a:srgbClr val="232323"/>
                </a:solidFill>
                <a:effectLst/>
                <a:latin typeface="Arial" panose="020B0604020202020204" pitchFamily="34" charset="0"/>
              </a:rPr>
              <a:t>sont souvent ressentis dès la première séance.</a:t>
            </a:r>
            <a:endParaRPr lang="fr-FR" sz="1200" b="0" dirty="0">
              <a:solidFill>
                <a:srgbClr val="000000"/>
              </a:solidFill>
              <a:effectLst/>
            </a:endParaRPr>
          </a:p>
        </p:txBody>
      </p:sp>
    </p:spTree>
    <p:extLst>
      <p:ext uri="{BB962C8B-B14F-4D97-AF65-F5344CB8AC3E}">
        <p14:creationId xmlns:p14="http://schemas.microsoft.com/office/powerpoint/2010/main" val="1094909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ED8EC92-A924-4F9C-8339-14F4AF2AB265}"/>
              </a:ext>
            </a:extLst>
          </p:cNvPr>
          <p:cNvSpPr txBox="1"/>
          <p:nvPr/>
        </p:nvSpPr>
        <p:spPr>
          <a:xfrm>
            <a:off x="904167" y="373769"/>
            <a:ext cx="5871537" cy="3231654"/>
          </a:xfrm>
          <a:prstGeom prst="rect">
            <a:avLst/>
          </a:prstGeom>
          <a:noFill/>
        </p:spPr>
        <p:txBody>
          <a:bodyPr wrap="square">
            <a:spAutoFit/>
          </a:bodyPr>
          <a:lstStyle/>
          <a:p>
            <a:pPr algn="l" fontAlgn="base"/>
            <a:r>
              <a:rPr lang="fr-FR" sz="1200" b="0" i="0" dirty="0">
                <a:solidFill>
                  <a:srgbClr val="6A1A84"/>
                </a:solidFill>
                <a:effectLst/>
                <a:latin typeface="Playball"/>
              </a:rPr>
              <a:t>À qui s’adresse la détoxination ionique ?</a:t>
            </a:r>
          </a:p>
          <a:p>
            <a:pPr algn="l" fontAlgn="base"/>
            <a:r>
              <a:rPr lang="fr-FR" sz="1200" b="1" i="0" dirty="0">
                <a:solidFill>
                  <a:srgbClr val="000000"/>
                </a:solidFill>
                <a:effectLst/>
                <a:latin typeface="Arial" panose="020B0604020202020204" pitchFamily="34" charset="0"/>
              </a:rPr>
              <a:t>À tous !</a:t>
            </a:r>
            <a:endParaRPr lang="fr-FR" sz="1200" b="0" i="0" dirty="0">
              <a:solidFill>
                <a:srgbClr val="000000"/>
              </a:solidFill>
              <a:effectLst/>
              <a:latin typeface="Hind Madurai" panose="02000000000000000000" pitchFamily="2" charset="0"/>
            </a:endParaRPr>
          </a:p>
          <a:p>
            <a:pPr algn="l" fontAlgn="base"/>
            <a:r>
              <a:rPr lang="fr-FR" sz="1200" b="0" i="0" dirty="0">
                <a:solidFill>
                  <a:srgbClr val="000000"/>
                </a:solidFill>
                <a:effectLst/>
                <a:latin typeface="Arial" panose="020B0604020202020204" pitchFamily="34" charset="0"/>
              </a:rPr>
              <a:t>Dans les cas de :</a:t>
            </a:r>
            <a:endParaRPr lang="fr-FR" sz="1200" b="0" i="0" dirty="0">
              <a:solidFill>
                <a:srgbClr val="000000"/>
              </a:solidFill>
              <a:effectLst/>
              <a:latin typeface="Hind Madurai" panose="02000000000000000000" pitchFamily="2" charset="0"/>
            </a:endParaRPr>
          </a:p>
          <a:p>
            <a:pPr algn="l" fontAlgn="base"/>
            <a:r>
              <a:rPr lang="fr-FR" sz="1200" b="0" i="0" dirty="0">
                <a:solidFill>
                  <a:srgbClr val="000000"/>
                </a:solidFill>
                <a:effectLst/>
                <a:latin typeface="Arial" panose="020B0604020202020204" pitchFamily="34" charset="0"/>
              </a:rPr>
              <a:t> Surcharges (surpoids, toxines, cholestérol, tabac, métaux lourds…)</a:t>
            </a:r>
            <a:endParaRPr lang="fr-FR" sz="1200" b="0" i="0" dirty="0">
              <a:solidFill>
                <a:srgbClr val="000000"/>
              </a:solidFill>
              <a:effectLst/>
              <a:latin typeface="Hind Madurai" panose="02000000000000000000" pitchFamily="2" charset="0"/>
            </a:endParaRPr>
          </a:p>
          <a:p>
            <a:pPr algn="l" fontAlgn="base"/>
            <a:r>
              <a:rPr lang="fr-FR" sz="1200" b="0" i="0" dirty="0">
                <a:solidFill>
                  <a:srgbClr val="000000"/>
                </a:solidFill>
                <a:effectLst/>
                <a:latin typeface="Arial" panose="020B0604020202020204" pitchFamily="34" charset="0"/>
              </a:rPr>
              <a:t> Fatigue (physique/psychologique)</a:t>
            </a:r>
            <a:endParaRPr lang="fr-FR" sz="1200" b="0" i="0" dirty="0">
              <a:solidFill>
                <a:srgbClr val="000000"/>
              </a:solidFill>
              <a:effectLst/>
              <a:latin typeface="Hind Madurai" panose="02000000000000000000" pitchFamily="2" charset="0"/>
            </a:endParaRPr>
          </a:p>
          <a:p>
            <a:pPr algn="l" fontAlgn="base"/>
            <a:r>
              <a:rPr lang="fr-FR" sz="1200" b="0" i="0" dirty="0">
                <a:solidFill>
                  <a:srgbClr val="000000"/>
                </a:solidFill>
                <a:effectLst/>
                <a:latin typeface="Arial" panose="020B0604020202020204" pitchFamily="34" charset="0"/>
              </a:rPr>
              <a:t> Troubles de la circulation</a:t>
            </a:r>
            <a:endParaRPr lang="fr-FR" sz="1200" b="0" i="0" dirty="0">
              <a:solidFill>
                <a:srgbClr val="000000"/>
              </a:solidFill>
              <a:effectLst/>
              <a:latin typeface="Hind Madurai" panose="02000000000000000000" pitchFamily="2" charset="0"/>
            </a:endParaRPr>
          </a:p>
          <a:p>
            <a:pPr algn="l" fontAlgn="base"/>
            <a:r>
              <a:rPr lang="fr-FR" sz="1200" b="0" i="0" dirty="0">
                <a:solidFill>
                  <a:srgbClr val="000000"/>
                </a:solidFill>
                <a:effectLst/>
                <a:latin typeface="Arial" panose="020B0604020202020204" pitchFamily="34" charset="0"/>
              </a:rPr>
              <a:t> Problèmes de peau</a:t>
            </a:r>
            <a:endParaRPr lang="fr-FR" sz="1200" b="0" i="0" dirty="0">
              <a:solidFill>
                <a:srgbClr val="000000"/>
              </a:solidFill>
              <a:effectLst/>
              <a:latin typeface="Hind Madurai" panose="02000000000000000000" pitchFamily="2" charset="0"/>
            </a:endParaRPr>
          </a:p>
          <a:p>
            <a:pPr algn="l" fontAlgn="base"/>
            <a:r>
              <a:rPr lang="fr-FR" sz="1200" b="0" i="0" dirty="0">
                <a:solidFill>
                  <a:srgbClr val="000000"/>
                </a:solidFill>
                <a:effectLst/>
                <a:latin typeface="Arial" panose="020B0604020202020204" pitchFamily="34" charset="0"/>
              </a:rPr>
              <a:t> Douleurs articulaires…</a:t>
            </a:r>
            <a:endParaRPr lang="fr-FR" sz="1200" b="0" i="0" dirty="0">
              <a:solidFill>
                <a:srgbClr val="000000"/>
              </a:solidFill>
              <a:effectLst/>
              <a:latin typeface="Hind Madurai" panose="02000000000000000000" pitchFamily="2" charset="0"/>
            </a:endParaRPr>
          </a:p>
          <a:p>
            <a:pPr algn="l" fontAlgn="base"/>
            <a:r>
              <a:rPr lang="fr-FR" sz="1200" b="0" i="0" dirty="0">
                <a:solidFill>
                  <a:srgbClr val="000000"/>
                </a:solidFill>
                <a:effectLst/>
                <a:latin typeface="Arial" panose="020B0604020202020204" pitchFamily="34" charset="0"/>
              </a:rPr>
              <a:t>La détoxination ionique est aussi bénéfique pour les sportifs (élimination d’acide urique).</a:t>
            </a:r>
            <a:endParaRPr lang="fr-FR" sz="1200" b="0" i="0" dirty="0">
              <a:solidFill>
                <a:srgbClr val="000000"/>
              </a:solidFill>
              <a:effectLst/>
              <a:latin typeface="Hind Madurai" panose="02000000000000000000" pitchFamily="2" charset="0"/>
            </a:endParaRPr>
          </a:p>
          <a:p>
            <a:pPr algn="just" fontAlgn="base"/>
            <a:r>
              <a:rPr lang="fr-FR" sz="1200" b="0" i="1" dirty="0">
                <a:solidFill>
                  <a:srgbClr val="000000"/>
                </a:solidFill>
                <a:effectLst/>
                <a:latin typeface="Arial" panose="020B0604020202020204" pitchFamily="34" charset="0"/>
              </a:rPr>
              <a:t>La détoxination ionique ne convient pas aux femmes enceintes ou qui allaitent, aux épileptiques, </a:t>
            </a:r>
          </a:p>
          <a:p>
            <a:pPr algn="just" fontAlgn="base"/>
            <a:r>
              <a:rPr lang="fr-FR" sz="1200" b="0" i="1" dirty="0">
                <a:solidFill>
                  <a:srgbClr val="000000"/>
                </a:solidFill>
                <a:effectLst/>
                <a:latin typeface="Arial" panose="020B0604020202020204" pitchFamily="34" charset="0"/>
              </a:rPr>
              <a:t>aux personnes portant un pacemaker ou ayant subi une greffe d’organe.</a:t>
            </a:r>
            <a:endParaRPr lang="fr-FR" sz="1200" b="0" i="0" dirty="0">
              <a:solidFill>
                <a:srgbClr val="000000"/>
              </a:solidFill>
              <a:effectLst/>
              <a:latin typeface="Hind Madurai" panose="02000000000000000000" pitchFamily="2" charset="0"/>
            </a:endParaRPr>
          </a:p>
          <a:p>
            <a:pPr algn="just" fontAlgn="base"/>
            <a:r>
              <a:rPr lang="fr-FR" sz="1200" b="0" i="1" dirty="0">
                <a:solidFill>
                  <a:srgbClr val="000000"/>
                </a:solidFill>
                <a:effectLst/>
                <a:latin typeface="Arial" panose="020B0604020202020204" pitchFamily="34" charset="0"/>
              </a:rPr>
              <a:t>Les séances de détoxination ionique ne prétendent guérir aucune maladie </a:t>
            </a:r>
          </a:p>
          <a:p>
            <a:pPr algn="just" fontAlgn="base"/>
            <a:r>
              <a:rPr lang="fr-FR" sz="1200" b="0" i="1" dirty="0">
                <a:solidFill>
                  <a:srgbClr val="000000"/>
                </a:solidFill>
                <a:effectLst/>
                <a:latin typeface="Arial" panose="020B0604020202020204" pitchFamily="34" charset="0"/>
              </a:rPr>
              <a:t>et ne constituent pas une incitation à changer ou à interrompre un traitement en cours. </a:t>
            </a:r>
          </a:p>
          <a:p>
            <a:pPr algn="just" fontAlgn="base"/>
            <a:r>
              <a:rPr lang="fr-FR" sz="1200" b="0" i="1" dirty="0">
                <a:solidFill>
                  <a:srgbClr val="000000"/>
                </a:solidFill>
                <a:effectLst/>
                <a:latin typeface="Arial" panose="020B0604020202020204" pitchFamily="34" charset="0"/>
              </a:rPr>
              <a:t>Elles ne se substituent aucunement à un avis médical.</a:t>
            </a:r>
            <a:endParaRPr lang="fr-FR" sz="1200" b="0" i="0" dirty="0">
              <a:solidFill>
                <a:srgbClr val="000000"/>
              </a:solidFill>
              <a:effectLst/>
              <a:latin typeface="Hind Madurai" panose="02000000000000000000" pitchFamily="2" charset="0"/>
            </a:endParaRPr>
          </a:p>
        </p:txBody>
      </p:sp>
      <p:sp>
        <p:nvSpPr>
          <p:cNvPr id="11" name="ZoneTexte 10">
            <a:extLst>
              <a:ext uri="{FF2B5EF4-FFF2-40B4-BE49-F238E27FC236}">
                <a16:creationId xmlns:a16="http://schemas.microsoft.com/office/drawing/2014/main" id="{99503305-6514-49AF-885F-5C3CFBDD9D64}"/>
              </a:ext>
            </a:extLst>
          </p:cNvPr>
          <p:cNvSpPr txBox="1"/>
          <p:nvPr/>
        </p:nvSpPr>
        <p:spPr>
          <a:xfrm>
            <a:off x="904167" y="3626398"/>
            <a:ext cx="5807529" cy="830997"/>
          </a:xfrm>
          <a:prstGeom prst="rect">
            <a:avLst/>
          </a:prstGeom>
          <a:noFill/>
        </p:spPr>
        <p:txBody>
          <a:bodyPr wrap="square">
            <a:spAutoFit/>
          </a:bodyPr>
          <a:lstStyle/>
          <a:p>
            <a:pPr algn="just" fontAlgn="base"/>
            <a:r>
              <a:rPr lang="fr-FR" sz="1200" b="0" i="0" dirty="0">
                <a:solidFill>
                  <a:srgbClr val="6A1A84"/>
                </a:solidFill>
                <a:effectLst/>
                <a:latin typeface="Playball"/>
              </a:rPr>
              <a:t>Combien coûtent les séances de détoxination ionique ?</a:t>
            </a:r>
          </a:p>
          <a:p>
            <a:pPr algn="l" fontAlgn="base">
              <a:buFont typeface="Arial" panose="020B0604020202020204" pitchFamily="34" charset="0"/>
              <a:buChar char="•"/>
            </a:pPr>
            <a:r>
              <a:rPr lang="fr-FR" sz="1200" b="0" i="0" dirty="0">
                <a:solidFill>
                  <a:srgbClr val="000000"/>
                </a:solidFill>
                <a:effectLst/>
                <a:latin typeface="Hind Madurai" panose="02000000000000000000" pitchFamily="2" charset="0"/>
              </a:rPr>
              <a:t>50 € la séance (1h)</a:t>
            </a:r>
          </a:p>
          <a:p>
            <a:pPr algn="l" fontAlgn="base">
              <a:buFont typeface="Arial" panose="020B0604020202020204" pitchFamily="34" charset="0"/>
              <a:buChar char="•"/>
            </a:pPr>
            <a:r>
              <a:rPr lang="fr-FR" sz="1200" b="0" i="0" dirty="0">
                <a:solidFill>
                  <a:srgbClr val="000000"/>
                </a:solidFill>
                <a:effectLst/>
                <a:latin typeface="Hind Madurai" panose="02000000000000000000" pitchFamily="2" charset="0"/>
              </a:rPr>
              <a:t>Cure de 5 séances : 235 € (soit 47 € la séance)</a:t>
            </a:r>
          </a:p>
          <a:p>
            <a:pPr algn="l" fontAlgn="base">
              <a:buFont typeface="Arial" panose="020B0604020202020204" pitchFamily="34" charset="0"/>
              <a:buChar char="•"/>
            </a:pPr>
            <a:r>
              <a:rPr lang="fr-FR" sz="1200" b="0" i="0" dirty="0">
                <a:solidFill>
                  <a:srgbClr val="000000"/>
                </a:solidFill>
                <a:effectLst/>
                <a:latin typeface="Hind Madurai" panose="02000000000000000000" pitchFamily="2" charset="0"/>
              </a:rPr>
              <a:t>Cure de 10 séances : 450 € (soit 45 € la séance)</a:t>
            </a:r>
          </a:p>
        </p:txBody>
      </p:sp>
      <p:pic>
        <p:nvPicPr>
          <p:cNvPr id="12" name="Picture 3" descr="Detoxination-ionique-Schema-florence-drean-naturopathe-saint-genis-laval">
            <a:extLst>
              <a:ext uri="{FF2B5EF4-FFF2-40B4-BE49-F238E27FC236}">
                <a16:creationId xmlns:a16="http://schemas.microsoft.com/office/drawing/2014/main" id="{C2833F89-1904-47CA-BFFD-716F7B13B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358" y="713676"/>
            <a:ext cx="3450059" cy="2715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839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a:extLst>
              <a:ext uri="{FF2B5EF4-FFF2-40B4-BE49-F238E27FC236}">
                <a16:creationId xmlns:a16="http://schemas.microsoft.com/office/drawing/2014/main" id="{32232AD6-DFB7-48DF-8EAD-69E1A810F553}"/>
              </a:ext>
            </a:extLst>
          </p:cNvPr>
          <p:cNvSpPr txBox="1"/>
          <p:nvPr/>
        </p:nvSpPr>
        <p:spPr>
          <a:xfrm>
            <a:off x="815435" y="144962"/>
            <a:ext cx="6883816" cy="802977"/>
          </a:xfrm>
          <a:prstGeom prst="rect">
            <a:avLst/>
          </a:prstGeom>
          <a:noFill/>
        </p:spPr>
        <p:txBody>
          <a:bodyPr wrap="square">
            <a:spAutoFit/>
          </a:bodyPr>
          <a:lstStyle/>
          <a:p>
            <a:pPr algn="ctr">
              <a:lnSpc>
                <a:spcPct val="70000"/>
              </a:lnSpc>
              <a:spcBef>
                <a:spcPts val="1000"/>
              </a:spcBef>
            </a:pPr>
            <a:r>
              <a:rPr lang="fr-FR" sz="1200" b="1" dirty="0">
                <a:solidFill>
                  <a:srgbClr val="000000"/>
                </a:solidFill>
                <a:latin typeface="Calibri Light" panose="020F0302020204030204" pitchFamily="34" charset="0"/>
                <a:cs typeface="Calibri Light" panose="020F0302020204030204" pitchFamily="34" charset="0"/>
              </a:rPr>
              <a:t>« </a:t>
            </a:r>
            <a:r>
              <a:rPr lang="fr-FR" dirty="0">
                <a:solidFill>
                  <a:srgbClr val="702A82"/>
                </a:solidFill>
                <a:latin typeface="Lato" panose="020F0502020204030203" pitchFamily="34" charset="0"/>
              </a:rPr>
              <a:t>Tant que l'Ame, le Corps et l'Esprit sont en harmonie, rien ne peut nous affecter »</a:t>
            </a:r>
          </a:p>
          <a:p>
            <a:pPr algn="ctr">
              <a:lnSpc>
                <a:spcPct val="70000"/>
              </a:lnSpc>
              <a:spcBef>
                <a:spcPts val="1000"/>
              </a:spcBef>
            </a:pPr>
            <a:r>
              <a:rPr lang="fr-FR" dirty="0">
                <a:solidFill>
                  <a:srgbClr val="702A82"/>
                </a:solidFill>
                <a:latin typeface="Lato" panose="020F0502020204030203" pitchFamily="34" charset="0"/>
              </a:rPr>
              <a:t>Dr Edward Bach</a:t>
            </a:r>
          </a:p>
        </p:txBody>
      </p:sp>
      <p:sp>
        <p:nvSpPr>
          <p:cNvPr id="13" name="ZoneTexte 12">
            <a:extLst>
              <a:ext uri="{FF2B5EF4-FFF2-40B4-BE49-F238E27FC236}">
                <a16:creationId xmlns:a16="http://schemas.microsoft.com/office/drawing/2014/main" id="{78FFE402-4490-496C-A0A8-E1C828060840}"/>
              </a:ext>
            </a:extLst>
          </p:cNvPr>
          <p:cNvSpPr txBox="1"/>
          <p:nvPr/>
        </p:nvSpPr>
        <p:spPr>
          <a:xfrm>
            <a:off x="69711" y="3594817"/>
            <a:ext cx="6968463" cy="2554545"/>
          </a:xfrm>
          <a:prstGeom prst="rect">
            <a:avLst/>
          </a:prstGeom>
          <a:noFill/>
        </p:spPr>
        <p:txBody>
          <a:bodyPr wrap="square">
            <a:spAutoFit/>
          </a:bodyPr>
          <a:lstStyle/>
          <a:p>
            <a:pPr eaLnBrk="0" fontAlgn="base" hangingPunct="0">
              <a:spcBef>
                <a:spcPct val="0"/>
              </a:spcBef>
              <a:spcAft>
                <a:spcPct val="0"/>
              </a:spcAft>
            </a:pPr>
            <a:r>
              <a:rPr lang="fr-FR" sz="1600" b="1" dirty="0">
                <a:solidFill>
                  <a:srgbClr val="000000"/>
                </a:solidFill>
                <a:latin typeface="Roboto" panose="02000000000000000000" pitchFamily="2" charset="0"/>
              </a:rPr>
              <a:t>Une médecine complémentaire à l’allopathie</a:t>
            </a:r>
          </a:p>
          <a:p>
            <a:pPr eaLnBrk="0" fontAlgn="base" hangingPunct="0">
              <a:spcBef>
                <a:spcPct val="0"/>
              </a:spcBef>
              <a:spcAft>
                <a:spcPct val="0"/>
              </a:spcAft>
            </a:pPr>
            <a:endParaRPr lang="fr-FR" sz="1200" dirty="0">
              <a:solidFill>
                <a:srgbClr val="000000"/>
              </a:solidFill>
              <a:latin typeface="Roboto" panose="02000000000000000000" pitchFamily="2" charset="0"/>
            </a:endParaRPr>
          </a:p>
          <a:p>
            <a:pPr algn="just" eaLnBrk="0" fontAlgn="base" hangingPunct="0">
              <a:spcBef>
                <a:spcPct val="0"/>
              </a:spcBef>
              <a:spcAft>
                <a:spcPct val="0"/>
              </a:spcAft>
            </a:pPr>
            <a:r>
              <a:rPr lang="fr-FR" altLang="fr-FR" sz="1200" dirty="0">
                <a:solidFill>
                  <a:srgbClr val="000000"/>
                </a:solidFill>
                <a:latin typeface="Roboto" panose="02000000000000000000" pitchFamily="2" charset="0"/>
              </a:rPr>
              <a:t>La naturopathie occupe une place importante dans la catégorie des médecines non conventionnelles, mais elle ne se substitue en aucun cas à la médecine allopathique. Ces deux disciplines sont, au contraire, complémentaires et travaillent de concert. </a:t>
            </a:r>
          </a:p>
          <a:p>
            <a:pPr algn="just" eaLnBrk="0" fontAlgn="base" hangingPunct="0">
              <a:spcBef>
                <a:spcPct val="0"/>
              </a:spcBef>
              <a:spcAft>
                <a:spcPct val="0"/>
              </a:spcAft>
            </a:pPr>
            <a:r>
              <a:rPr lang="fr-FR" sz="1200" dirty="0">
                <a:solidFill>
                  <a:srgbClr val="000000"/>
                </a:solidFill>
                <a:latin typeface="Roboto" panose="02000000000000000000" pitchFamily="2" charset="0"/>
              </a:rPr>
              <a:t>Comme pour les autres professions de santé, le naturopathe est tenu au secret professionnel, les informations données par le consultant au cours d’une séance ne pourront être divulguées, y compris à sa famille ou à des tiers.</a:t>
            </a:r>
            <a:endParaRPr lang="fr-FR" altLang="fr-FR" sz="1200" b="1" dirty="0">
              <a:solidFill>
                <a:srgbClr val="000000"/>
              </a:solidFill>
              <a:latin typeface="Roboto" panose="02000000000000000000" pitchFamily="2" charset="0"/>
            </a:endParaRPr>
          </a:p>
          <a:p>
            <a:pPr algn="just" eaLnBrk="0" fontAlgn="base" hangingPunct="0">
              <a:spcBef>
                <a:spcPct val="0"/>
              </a:spcBef>
              <a:spcAft>
                <a:spcPct val="0"/>
              </a:spcAft>
            </a:pPr>
            <a:r>
              <a:rPr lang="fr-FR" sz="1200" dirty="0">
                <a:solidFill>
                  <a:srgbClr val="000000"/>
                </a:solidFill>
                <a:latin typeface="Roboto" panose="02000000000000000000" pitchFamily="2" charset="0"/>
              </a:rPr>
              <a:t>Le naturopathe </a:t>
            </a:r>
          </a:p>
          <a:p>
            <a:pPr marL="171450" indent="-171450" algn="just" eaLnBrk="0" fontAlgn="base" hangingPunct="0">
              <a:spcBef>
                <a:spcPct val="0"/>
              </a:spcBef>
              <a:spcAft>
                <a:spcPct val="0"/>
              </a:spcAft>
              <a:buFont typeface="Arial" panose="020B0604020202020204" pitchFamily="34" charset="0"/>
              <a:buChar char="•"/>
            </a:pPr>
            <a:r>
              <a:rPr lang="fr-FR" sz="1200" dirty="0">
                <a:solidFill>
                  <a:srgbClr val="000000"/>
                </a:solidFill>
                <a:latin typeface="Roboto" panose="02000000000000000000" pitchFamily="2" charset="0"/>
              </a:rPr>
              <a:t>n’intervient en aucun cas en lieu et place du médecin pour ce qui concerne le diagnostic ainsi que pour toute pathologie infectieuse, lourde ou lésionnelle</a:t>
            </a:r>
          </a:p>
          <a:p>
            <a:pPr marL="171450" indent="-171450" algn="just" eaLnBrk="0" fontAlgn="base" hangingPunct="0">
              <a:spcBef>
                <a:spcPct val="0"/>
              </a:spcBef>
              <a:spcAft>
                <a:spcPct val="0"/>
              </a:spcAft>
              <a:buFont typeface="Arial" panose="020B0604020202020204" pitchFamily="34" charset="0"/>
              <a:buChar char="•"/>
            </a:pPr>
            <a:r>
              <a:rPr lang="fr-FR" sz="1200" dirty="0">
                <a:solidFill>
                  <a:srgbClr val="000000"/>
                </a:solidFill>
                <a:latin typeface="Roboto" panose="02000000000000000000" pitchFamily="2" charset="0"/>
              </a:rPr>
              <a:t>ne s’autorise jamais à modifier ou supprimer un éventuel traitement médical en cours</a:t>
            </a:r>
          </a:p>
          <a:p>
            <a:pPr marL="171450" indent="-171450" algn="just" eaLnBrk="0" fontAlgn="base" hangingPunct="0">
              <a:spcBef>
                <a:spcPct val="0"/>
              </a:spcBef>
              <a:spcAft>
                <a:spcPct val="0"/>
              </a:spcAft>
              <a:buFont typeface="Arial" panose="020B0604020202020204" pitchFamily="34" charset="0"/>
              <a:buChar char="•"/>
            </a:pPr>
            <a:r>
              <a:rPr lang="fr-FR" sz="1200" dirty="0">
                <a:solidFill>
                  <a:srgbClr val="000000"/>
                </a:solidFill>
                <a:latin typeface="Roboto" panose="02000000000000000000" pitchFamily="2" charset="0"/>
              </a:rPr>
              <a:t>se doit d’orienter les cas graves vers le corps médical allopathique compétent</a:t>
            </a:r>
          </a:p>
        </p:txBody>
      </p:sp>
      <p:pic>
        <p:nvPicPr>
          <p:cNvPr id="15" name="Image 14" descr="L'Huile Essentielle, Spa, Cosmétique De L'Huile">
            <a:extLst>
              <a:ext uri="{FF2B5EF4-FFF2-40B4-BE49-F238E27FC236}">
                <a16:creationId xmlns:a16="http://schemas.microsoft.com/office/drawing/2014/main" id="{38208B49-C226-43D0-99CC-3812BA21A1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04281" y="3779483"/>
            <a:ext cx="4269988" cy="2846659"/>
          </a:xfrm>
          <a:prstGeom prst="rect">
            <a:avLst/>
          </a:prstGeom>
          <a:noFill/>
          <a:ln>
            <a:noFill/>
          </a:ln>
        </p:spPr>
      </p:pic>
      <p:sp>
        <p:nvSpPr>
          <p:cNvPr id="11" name="ZoneTexte 10">
            <a:extLst>
              <a:ext uri="{FF2B5EF4-FFF2-40B4-BE49-F238E27FC236}">
                <a16:creationId xmlns:a16="http://schemas.microsoft.com/office/drawing/2014/main" id="{A194E140-7080-46C5-B7B6-522C311078CA}"/>
              </a:ext>
            </a:extLst>
          </p:cNvPr>
          <p:cNvSpPr txBox="1"/>
          <p:nvPr/>
        </p:nvSpPr>
        <p:spPr>
          <a:xfrm>
            <a:off x="62144" y="947939"/>
            <a:ext cx="6968463" cy="264687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a:ln>
                  <a:noFill/>
                </a:ln>
                <a:solidFill>
                  <a:srgbClr val="000000"/>
                </a:solidFill>
                <a:effectLst/>
                <a:latin typeface="Roboto" panose="02000000000000000000" pitchFamily="2" charset="0"/>
              </a:rPr>
              <a:t>La naturopathie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Roboto" panose="02000000000000000000" pitchFamily="2" charset="0"/>
              </a:rPr>
              <a:t>​</a:t>
            </a:r>
            <a:r>
              <a:rPr lang="fr-FR" sz="1200" dirty="0">
                <a:solidFill>
                  <a:srgbClr val="000000"/>
                </a:solidFill>
                <a:latin typeface="Roboto" panose="02000000000000000000" pitchFamily="2" charset="0"/>
              </a:rPr>
              <a:t>Le rôle du naturopathe peut s’apparenter à celui d’un éducateur de santé qui vous accompagne pour retrouver ou maintenir un bon état de santé et de vitalité.</a:t>
            </a:r>
          </a:p>
          <a:p>
            <a:pPr algn="just"/>
            <a:r>
              <a:rPr lang="fr-FR" sz="1200" dirty="0">
                <a:solidFill>
                  <a:srgbClr val="000000"/>
                </a:solidFill>
                <a:latin typeface="Roboto" panose="02000000000000000000" pitchFamily="2" charset="0"/>
              </a:rPr>
              <a:t>Selon l’Organisation Mondiale de la Santé (O.M.S.), « la naturopathie est un ensemble de méthodes de soins visant à renforcer les défenses de l’organisme par des moyens considérés comme naturels et biologiques ». </a:t>
            </a:r>
          </a:p>
          <a:p>
            <a:pPr algn="just"/>
            <a:r>
              <a:rPr lang="fr-FR" sz="1200" dirty="0">
                <a:solidFill>
                  <a:srgbClr val="000000"/>
                </a:solidFill>
                <a:latin typeface="Roboto" panose="02000000000000000000" pitchFamily="2" charset="0"/>
              </a:rPr>
              <a:t>Elle </a:t>
            </a:r>
            <a:r>
              <a:rPr lang="fr-FR" altLang="fr-FR" sz="1200" dirty="0">
                <a:solidFill>
                  <a:srgbClr val="000000"/>
                </a:solidFill>
                <a:latin typeface="Roboto" panose="02000000000000000000" pitchFamily="2" charset="0"/>
              </a:rPr>
              <a:t>est également la troisième médecine traditionnelle occidentale, après la Médecine Traditionnelle Chinoise et la Médecine Ayurvédique.</a:t>
            </a:r>
            <a:endParaRPr lang="fr-FR" sz="1200" dirty="0">
              <a:solidFill>
                <a:srgbClr val="000000"/>
              </a:solidFill>
              <a:latin typeface="Roboto" panose="02000000000000000000" pitchFamily="2" charset="0"/>
            </a:endParaRPr>
          </a:p>
          <a:p>
            <a:pPr algn="just"/>
            <a:r>
              <a:rPr lang="fr-FR" altLang="fr-FR" sz="1200" dirty="0">
                <a:solidFill>
                  <a:srgbClr val="000000"/>
                </a:solidFill>
                <a:latin typeface="Roboto" panose="02000000000000000000" pitchFamily="2" charset="0"/>
              </a:rPr>
              <a:t>Grâce à son approche holistique et individualisée, elle vous permettra, de retrouver un état d’harmonie global, de gagner en vitalité et de devenir acteur de votre santé. </a:t>
            </a:r>
            <a:r>
              <a:rPr lang="fr-FR" sz="1200" dirty="0">
                <a:solidFill>
                  <a:srgbClr val="000000"/>
                </a:solidFill>
                <a:latin typeface="Roboto" panose="02000000000000000000" pitchFamily="2" charset="0"/>
              </a:rPr>
              <a:t>Le corps et l'esprit sont très étroitement connectés. L'un et l'autre sont indissociables, c’est pourquoi, apprendre à gérer ces interactions nous permet d'améliorer notre santé.</a:t>
            </a: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1200" b="1" dirty="0">
              <a:solidFill>
                <a:srgbClr val="000000"/>
              </a:solidFill>
              <a:latin typeface="Roboto" panose="02000000000000000000" pitchFamily="2" charset="0"/>
            </a:endParaRPr>
          </a:p>
        </p:txBody>
      </p:sp>
      <p:pic>
        <p:nvPicPr>
          <p:cNvPr id="4" name="Image 3">
            <a:extLst>
              <a:ext uri="{FF2B5EF4-FFF2-40B4-BE49-F238E27FC236}">
                <a16:creationId xmlns:a16="http://schemas.microsoft.com/office/drawing/2014/main" id="{6E224D01-EFD6-4510-A776-11357E55C633}"/>
              </a:ext>
            </a:extLst>
          </p:cNvPr>
          <p:cNvPicPr>
            <a:picLocks noChangeAspect="1"/>
          </p:cNvPicPr>
          <p:nvPr/>
        </p:nvPicPr>
        <p:blipFill>
          <a:blip r:embed="rId3"/>
          <a:stretch>
            <a:fillRect/>
          </a:stretch>
        </p:blipFill>
        <p:spPr>
          <a:xfrm>
            <a:off x="7304281" y="576991"/>
            <a:ext cx="4269989" cy="3202492"/>
          </a:xfrm>
          <a:prstGeom prst="rect">
            <a:avLst/>
          </a:prstGeom>
        </p:spPr>
      </p:pic>
    </p:spTree>
    <p:extLst>
      <p:ext uri="{BB962C8B-B14F-4D97-AF65-F5344CB8AC3E}">
        <p14:creationId xmlns:p14="http://schemas.microsoft.com/office/powerpoint/2010/main" val="65929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s-titre 2">
            <a:extLst>
              <a:ext uri="{FF2B5EF4-FFF2-40B4-BE49-F238E27FC236}">
                <a16:creationId xmlns:a16="http://schemas.microsoft.com/office/drawing/2014/main" id="{A1D91B80-093F-4AA5-82EC-52A73669D928}"/>
              </a:ext>
            </a:extLst>
          </p:cNvPr>
          <p:cNvSpPr txBox="1">
            <a:spLocks/>
          </p:cNvSpPr>
          <p:nvPr/>
        </p:nvSpPr>
        <p:spPr>
          <a:xfrm>
            <a:off x="336326" y="246887"/>
            <a:ext cx="7125178" cy="29352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eaLnBrk="0" fontAlgn="base" hangingPunct="0">
              <a:lnSpc>
                <a:spcPct val="100000"/>
              </a:lnSpc>
              <a:spcBef>
                <a:spcPct val="0"/>
              </a:spcBef>
              <a:spcAft>
                <a:spcPct val="0"/>
              </a:spcAft>
            </a:pPr>
            <a:r>
              <a:rPr lang="fr-FR" sz="1600" b="1" dirty="0">
                <a:solidFill>
                  <a:srgbClr val="000000"/>
                </a:solidFill>
                <a:latin typeface="Roboto" panose="02000000000000000000" pitchFamily="2" charset="0"/>
              </a:rPr>
              <a:t>La naturopathie pour tous, mais pourquoi?</a:t>
            </a:r>
          </a:p>
          <a:p>
            <a:pPr marL="171450" indent="-171450" algn="just">
              <a:buFont typeface="Wingdings" panose="05000000000000000000" pitchFamily="2" charset="2"/>
              <a:buChar char="v"/>
            </a:pPr>
            <a:r>
              <a:rPr lang="fr-FR" sz="1200" b="1" dirty="0">
                <a:solidFill>
                  <a:srgbClr val="000000"/>
                </a:solidFill>
                <a:latin typeface="Roboto" panose="02000000000000000000" pitchFamily="2" charset="0"/>
              </a:rPr>
              <a:t>Si vous êtes en bonne santé</a:t>
            </a:r>
            <a:r>
              <a:rPr lang="fr-FR" sz="1200" dirty="0">
                <a:solidFill>
                  <a:srgbClr val="000000"/>
                </a:solidFill>
                <a:latin typeface="Roboto" panose="02000000000000000000" pitchFamily="2" charset="0"/>
              </a:rPr>
              <a:t>, votre naturopathe vous accompagnera à tout moment de votre vie (enfance, adolescence, préparation d’une grossesse, réalisation de performances sportives, ménopause, andropause…) et adaptera votre hygiène de vie pour vous maintenir dans cette santé. C’est la « prévention primaire »</a:t>
            </a:r>
          </a:p>
          <a:p>
            <a:pPr marL="171450" indent="-171450" algn="just">
              <a:buFont typeface="Wingdings" panose="05000000000000000000" pitchFamily="2" charset="2"/>
              <a:buChar char="v"/>
            </a:pPr>
            <a:r>
              <a:rPr lang="fr-FR" sz="1200" dirty="0">
                <a:solidFill>
                  <a:srgbClr val="000000"/>
                </a:solidFill>
                <a:latin typeface="Roboto" panose="02000000000000000000" pitchFamily="2" charset="0"/>
              </a:rPr>
              <a:t>Si vous sentez que </a:t>
            </a:r>
            <a:r>
              <a:rPr lang="fr-FR" sz="1200" b="1" dirty="0">
                <a:solidFill>
                  <a:srgbClr val="000000"/>
                </a:solidFill>
                <a:latin typeface="Roboto" panose="02000000000000000000" pitchFamily="2" charset="0"/>
              </a:rPr>
              <a:t>votre santé est altérée par certains désagréments </a:t>
            </a:r>
            <a:r>
              <a:rPr lang="fr-FR" sz="1200" dirty="0">
                <a:solidFill>
                  <a:srgbClr val="000000"/>
                </a:solidFill>
                <a:latin typeface="Roboto" panose="02000000000000000000" pitchFamily="2" charset="0"/>
              </a:rPr>
              <a:t>(maux de têtes, digestions douloureuses, stress, soucis de sommeil, jambes lourdes, problèmes de peau…) le naturopathe vous aidera à retrouver la santé de manière naturelle et durable.</a:t>
            </a:r>
          </a:p>
          <a:p>
            <a:pPr marL="171450" indent="-171450" algn="just">
              <a:buFont typeface="Wingdings" panose="05000000000000000000" pitchFamily="2" charset="2"/>
              <a:buChar char="v"/>
            </a:pPr>
            <a:r>
              <a:rPr lang="fr-FR" sz="1200" dirty="0">
                <a:solidFill>
                  <a:srgbClr val="000000"/>
                </a:solidFill>
                <a:latin typeface="Roboto" panose="02000000000000000000" pitchFamily="2" charset="0"/>
              </a:rPr>
              <a:t>En cas de </a:t>
            </a:r>
            <a:r>
              <a:rPr lang="fr-FR" sz="1200" b="1" dirty="0">
                <a:solidFill>
                  <a:srgbClr val="000000"/>
                </a:solidFill>
                <a:latin typeface="Roboto" panose="02000000000000000000" pitchFamily="2" charset="0"/>
              </a:rPr>
              <a:t>pathologie plus importante</a:t>
            </a:r>
            <a:r>
              <a:rPr lang="fr-FR" sz="1200" dirty="0">
                <a:solidFill>
                  <a:srgbClr val="000000"/>
                </a:solidFill>
                <a:latin typeface="Roboto" panose="02000000000000000000" pitchFamily="2" charset="0"/>
              </a:rPr>
              <a:t>, le rôle du naturopathe sera de vous accompagner en complément de la médecine allopathique pour vous aider à vivre au mieux cette période et apporter un meilleur confort</a:t>
            </a:r>
          </a:p>
          <a:p>
            <a:pPr algn="just"/>
            <a:r>
              <a:rPr lang="fr-FR" sz="1050" b="1" i="0" dirty="0">
                <a:solidFill>
                  <a:srgbClr val="D9B609"/>
                </a:solidFill>
                <a:effectLst/>
                <a:latin typeface="Montserrat" panose="00000500000000000000" pitchFamily="2" charset="0"/>
              </a:rPr>
              <a:t>Tout le monde peut donc consulter un naturopathe de 0 à 99 ans, tant que l’on souhaite prendre soin de soi et améliorer sa santé.</a:t>
            </a:r>
          </a:p>
          <a:p>
            <a:pPr algn="l" eaLnBrk="0" fontAlgn="base" hangingPunct="0">
              <a:lnSpc>
                <a:spcPct val="100000"/>
              </a:lnSpc>
              <a:spcBef>
                <a:spcPct val="0"/>
              </a:spcBef>
              <a:spcAft>
                <a:spcPct val="0"/>
              </a:spcAft>
            </a:pPr>
            <a:endParaRPr lang="fr-FR" sz="1200" dirty="0">
              <a:solidFill>
                <a:srgbClr val="000000"/>
              </a:solidFill>
              <a:latin typeface="Roboto" panose="02000000000000000000" pitchFamily="2" charset="0"/>
            </a:endParaRPr>
          </a:p>
        </p:txBody>
      </p:sp>
      <p:sp>
        <p:nvSpPr>
          <p:cNvPr id="10" name="ZoneTexte 9">
            <a:extLst>
              <a:ext uri="{FF2B5EF4-FFF2-40B4-BE49-F238E27FC236}">
                <a16:creationId xmlns:a16="http://schemas.microsoft.com/office/drawing/2014/main" id="{D3DD929F-FEC4-433A-A889-A5616909E3CA}"/>
              </a:ext>
            </a:extLst>
          </p:cNvPr>
          <p:cNvSpPr txBox="1"/>
          <p:nvPr/>
        </p:nvSpPr>
        <p:spPr>
          <a:xfrm>
            <a:off x="418622" y="5591428"/>
            <a:ext cx="5564928" cy="617348"/>
          </a:xfrm>
          <a:prstGeom prst="rect">
            <a:avLst/>
          </a:prstGeom>
          <a:noFill/>
        </p:spPr>
        <p:txBody>
          <a:bodyPr wrap="square">
            <a:spAutoFit/>
          </a:bodyPr>
          <a:lstStyle/>
          <a:p>
            <a:pPr>
              <a:lnSpc>
                <a:spcPct val="70000"/>
              </a:lnSpc>
              <a:spcBef>
                <a:spcPts val="1000"/>
              </a:spcBef>
            </a:pPr>
            <a:r>
              <a:rPr lang="fr-FR" sz="1800" b="0" i="0" u="none" strike="noStrike" dirty="0">
                <a:solidFill>
                  <a:srgbClr val="702A82"/>
                </a:solidFill>
                <a:effectLst/>
                <a:latin typeface="Lato" panose="020F0502020204030203" pitchFamily="34" charset="0"/>
              </a:rPr>
              <a:t>“L’homme doit harmoniser l’esprit et le corps.”</a:t>
            </a:r>
          </a:p>
          <a:p>
            <a:pPr algn="ctr">
              <a:lnSpc>
                <a:spcPct val="70000"/>
              </a:lnSpc>
              <a:spcBef>
                <a:spcPts val="1000"/>
              </a:spcBef>
            </a:pPr>
            <a:r>
              <a:rPr lang="fr-FR" sz="1800" b="0" i="0" u="none" strike="noStrike" dirty="0">
                <a:solidFill>
                  <a:srgbClr val="702A82"/>
                </a:solidFill>
                <a:effectLst/>
                <a:latin typeface="Lato" panose="020F0502020204030203" pitchFamily="34" charset="0"/>
              </a:rPr>
              <a:t>De Hippocrate</a:t>
            </a:r>
            <a:endParaRPr lang="fr-FR" sz="1800" dirty="0">
              <a:solidFill>
                <a:srgbClr val="3A3A3A"/>
              </a:solidFill>
              <a:latin typeface="Open Sans" panose="020B0606030504020204" pitchFamily="34" charset="0"/>
            </a:endParaRPr>
          </a:p>
        </p:txBody>
      </p:sp>
      <p:sp>
        <p:nvSpPr>
          <p:cNvPr id="8" name="ZoneTexte 7">
            <a:extLst>
              <a:ext uri="{FF2B5EF4-FFF2-40B4-BE49-F238E27FC236}">
                <a16:creationId xmlns:a16="http://schemas.microsoft.com/office/drawing/2014/main" id="{006E8C02-7143-4FA0-8E1F-C94074A5AC3F}"/>
              </a:ext>
            </a:extLst>
          </p:cNvPr>
          <p:cNvSpPr txBox="1"/>
          <p:nvPr/>
        </p:nvSpPr>
        <p:spPr>
          <a:xfrm>
            <a:off x="337850" y="3287396"/>
            <a:ext cx="7123654" cy="1886670"/>
          </a:xfrm>
          <a:prstGeom prst="rect">
            <a:avLst/>
          </a:prstGeom>
          <a:noFill/>
        </p:spPr>
        <p:txBody>
          <a:bodyPr wrap="square">
            <a:spAutoFit/>
          </a:bodyPr>
          <a:lstStyle/>
          <a:p>
            <a:pPr eaLnBrk="0" fontAlgn="base" hangingPunct="0">
              <a:spcBef>
                <a:spcPct val="0"/>
              </a:spcBef>
              <a:spcAft>
                <a:spcPct val="0"/>
              </a:spcAft>
            </a:pPr>
            <a:r>
              <a:rPr lang="fr-FR" sz="1600" b="1" dirty="0">
                <a:solidFill>
                  <a:srgbClr val="000000"/>
                </a:solidFill>
                <a:latin typeface="Roboto" panose="02000000000000000000" pitchFamily="2" charset="0"/>
              </a:rPr>
              <a:t>Une relation d’aide</a:t>
            </a:r>
          </a:p>
          <a:p>
            <a:pPr marL="171450" indent="-171450" algn="just">
              <a:lnSpc>
                <a:spcPct val="90000"/>
              </a:lnSpc>
              <a:spcBef>
                <a:spcPts val="1000"/>
              </a:spcBef>
              <a:buFont typeface="Wingdings" panose="05000000000000000000" pitchFamily="2" charset="2"/>
              <a:buChar char="v"/>
            </a:pPr>
            <a:r>
              <a:rPr lang="fr-FR" sz="1200" dirty="0">
                <a:solidFill>
                  <a:srgbClr val="000000"/>
                </a:solidFill>
                <a:latin typeface="Roboto" panose="02000000000000000000" pitchFamily="2" charset="0"/>
              </a:rPr>
              <a:t>La naturopathie, enseignement hérité des traditions, est une science et un art. C'est aussi une vision intelligente de l'être humain pour préserver sa santé. Par le biais du thérapeute c'est une relation d'aide sur le chemin de vie.</a:t>
            </a:r>
          </a:p>
          <a:p>
            <a:pPr marL="171450" indent="-171450" algn="just">
              <a:lnSpc>
                <a:spcPct val="90000"/>
              </a:lnSpc>
              <a:spcBef>
                <a:spcPts val="1000"/>
              </a:spcBef>
              <a:buFont typeface="Wingdings" panose="05000000000000000000" pitchFamily="2" charset="2"/>
              <a:buChar char="v"/>
            </a:pPr>
            <a:r>
              <a:rPr lang="fr-FR" sz="1200" dirty="0">
                <a:solidFill>
                  <a:srgbClr val="000000"/>
                </a:solidFill>
                <a:latin typeface="Roboto" panose="02000000000000000000" pitchFamily="2" charset="0"/>
              </a:rPr>
              <a:t>Ce qui est demandé au naturopathe, n'est pas l'application autoritaire d'un système, mais la mise en place d'un lien subtil dans la relation et la synthèse d'un savoir-faire et d'un savoir être.</a:t>
            </a:r>
          </a:p>
          <a:p>
            <a:pPr marL="171450" indent="-171450" algn="just">
              <a:lnSpc>
                <a:spcPct val="90000"/>
              </a:lnSpc>
              <a:spcBef>
                <a:spcPts val="1000"/>
              </a:spcBef>
              <a:buFont typeface="Wingdings" panose="05000000000000000000" pitchFamily="2" charset="2"/>
              <a:buChar char="v"/>
            </a:pPr>
            <a:r>
              <a:rPr lang="fr-FR" sz="1200" dirty="0">
                <a:solidFill>
                  <a:srgbClr val="000000"/>
                </a:solidFill>
                <a:latin typeface="Roboto" panose="02000000000000000000" pitchFamily="2" charset="0"/>
              </a:rPr>
              <a:t>Ce n'est pas la naturopathie qui "exige" quoi que ce soit, mais plutôt la relation d'aide qui sous-tend la technique</a:t>
            </a:r>
          </a:p>
        </p:txBody>
      </p:sp>
      <p:pic>
        <p:nvPicPr>
          <p:cNvPr id="4" name="Image 3">
            <a:extLst>
              <a:ext uri="{FF2B5EF4-FFF2-40B4-BE49-F238E27FC236}">
                <a16:creationId xmlns:a16="http://schemas.microsoft.com/office/drawing/2014/main" id="{4B612937-D47E-42BE-AED5-6FE41F13A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885" y="777371"/>
            <a:ext cx="4226756" cy="2651629"/>
          </a:xfrm>
          <a:prstGeom prst="rect">
            <a:avLst/>
          </a:prstGeom>
        </p:spPr>
      </p:pic>
      <p:pic>
        <p:nvPicPr>
          <p:cNvPr id="6" name="Image 5">
            <a:extLst>
              <a:ext uri="{FF2B5EF4-FFF2-40B4-BE49-F238E27FC236}">
                <a16:creationId xmlns:a16="http://schemas.microsoft.com/office/drawing/2014/main" id="{D08FABB4-57E5-4021-8A78-FA1B1B7A3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9884" y="3641498"/>
            <a:ext cx="4226755" cy="2687952"/>
          </a:xfrm>
          <a:prstGeom prst="rect">
            <a:avLst/>
          </a:prstGeom>
        </p:spPr>
      </p:pic>
    </p:spTree>
    <p:extLst>
      <p:ext uri="{BB962C8B-B14F-4D97-AF65-F5344CB8AC3E}">
        <p14:creationId xmlns:p14="http://schemas.microsoft.com/office/powerpoint/2010/main" val="119887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ous-titre 2">
            <a:extLst>
              <a:ext uri="{FF2B5EF4-FFF2-40B4-BE49-F238E27FC236}">
                <a16:creationId xmlns:a16="http://schemas.microsoft.com/office/drawing/2014/main" id="{07D13114-177E-4793-9B3F-4931CDC05633}"/>
              </a:ext>
            </a:extLst>
          </p:cNvPr>
          <p:cNvSpPr txBox="1">
            <a:spLocks/>
          </p:cNvSpPr>
          <p:nvPr/>
        </p:nvSpPr>
        <p:spPr>
          <a:xfrm>
            <a:off x="370139" y="447168"/>
            <a:ext cx="6660975" cy="6166696"/>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spcBef>
                <a:spcPts val="0"/>
              </a:spcBef>
            </a:pPr>
            <a:r>
              <a:rPr lang="fr-FR" sz="6400" b="1" dirty="0">
                <a:solidFill>
                  <a:srgbClr val="161616"/>
                </a:solidFill>
                <a:effectLst/>
                <a:latin typeface="Roboto" panose="02000000000000000000" pitchFamily="2" charset="0"/>
                <a:ea typeface="Times New Roman" panose="02020603050405020304" pitchFamily="18" charset="0"/>
                <a:cs typeface="Times New Roman" panose="02020603050405020304" pitchFamily="18" charset="0"/>
              </a:rPr>
              <a:t>Qui suis-je ?</a:t>
            </a:r>
            <a:endParaRPr lang="fr-FR" sz="64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fr-FR" sz="4800" dirty="0">
                <a:solidFill>
                  <a:srgbClr val="161616"/>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fr-FR" sz="4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fr-FR" sz="4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Mon histoire personnelle m’a permis de mieux comprendre les mystères de la nature humaine et les difficultés à traverser les obstacles de la vie. La santé et le bien-être ont toujours été un centre d’intérêt pour moi. Proche de la nature et des plantes, je suis persuadée du soutien quelles peuvent nous apporter. Je vous accompagne en douceur et en conscience vers une connaissance plus approfondie de votre corps et de vos émotions.</a:t>
            </a:r>
          </a:p>
          <a:p>
            <a:pPr algn="just">
              <a:lnSpc>
                <a:spcPct val="120000"/>
              </a:lnSpc>
              <a:spcBef>
                <a:spcPts val="0"/>
              </a:spcBef>
            </a:pPr>
            <a:endParaRPr lang="fr-FR" sz="48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20000"/>
              </a:lnSpc>
              <a:spcBef>
                <a:spcPts val="0"/>
              </a:spcBef>
            </a:pPr>
            <a:r>
              <a:rPr lang="fr-FR" sz="4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Licenciée économique après 16 ans d’ancienneté chez un sous-traitant pharmaceutique, je ne trouvais plus de sens a ce que je faisais. J’ai donc profité de cette opportunité, pour ​faire une reconversion </a:t>
            </a:r>
            <a:r>
              <a:rPr lang="fr-FR" sz="48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professionnelle et </a:t>
            </a:r>
            <a:r>
              <a:rPr lang="fr-FR" sz="4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me former à l’école de l'arbre rouge à Lyon, afin d’acquérir de solides bases théoriques et pratiques pour vous conseiller au mieux.</a:t>
            </a:r>
          </a:p>
          <a:p>
            <a:pPr algn="just">
              <a:lnSpc>
                <a:spcPct val="120000"/>
              </a:lnSpc>
              <a:spcBef>
                <a:spcPts val="0"/>
              </a:spcBef>
            </a:pPr>
            <a:endParaRPr lang="fr-FR" sz="4800" dirty="0">
              <a:solidFill>
                <a:srgbClr val="333333"/>
              </a:solidFill>
              <a:latin typeface="Roboto" panose="02000000000000000000" pitchFamily="2" charset="0"/>
              <a:ea typeface="Calibri" panose="020F0502020204030204" pitchFamily="34" charset="0"/>
              <a:cs typeface="Times New Roman" panose="02020603050405020304" pitchFamily="18" charset="0"/>
            </a:endParaRPr>
          </a:p>
          <a:p>
            <a:pPr algn="just">
              <a:lnSpc>
                <a:spcPct val="120000"/>
              </a:lnSpc>
              <a:spcBef>
                <a:spcPts val="0"/>
              </a:spcBef>
            </a:pPr>
            <a:r>
              <a:rPr lang="fr-FR" sz="4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Je cherche avant tout, une médecine holistique qui observe le corps dans sa globalité et non de façon symptomatique. Une médecine qui traite la cause et qui va à la source du problème afin d'amener le corps à retrouver son équilibre grâce à des techniques naturelles : drainage lymphatique et réflexologie bien-être, gestion du stress et des émotions.</a:t>
            </a:r>
            <a:endParaRPr lang="fr-FR" sz="4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fr-FR" sz="4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fr-FR" sz="4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fr-FR" sz="4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L</a:t>
            </a:r>
            <a:r>
              <a:rPr lang="fr-FR" sz="48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e c</a:t>
            </a:r>
            <a:r>
              <a:rPr lang="fr-FR" sz="4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ontact humain a toujours été ma « fibre naturelle ». Personne bienveillante, intuitive et dotée de qualité d’écoute, je souhaite aujourd'hui transmettre mon savoir et vous fournir les outils nécessaires à un retour à la santé. Mon rôle est de vous guider vers ce qui vous correspond, puisque vous êtes unique et la naturopathie traite ses consultants individuellement. Mais il me tient à cœur, que vous puissiez le faire sereinement dans un cadre chaleureux. </a:t>
            </a:r>
            <a:r>
              <a:rPr lang="fr-FR" sz="48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En effet, </a:t>
            </a:r>
            <a:r>
              <a:rPr lang="fr-FR" sz="4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vous ne pourrez prendre en main votre santé, que si notre contact a permis de vous mettre en confiance pour échanger, répondre à vos questions et comprendre comment naturopathie pouvait vous accompagner.</a:t>
            </a:r>
            <a:endParaRPr lang="fr-FR" sz="48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20000"/>
              </a:lnSpc>
              <a:spcBef>
                <a:spcPts val="0"/>
              </a:spcBef>
            </a:pPr>
            <a:r>
              <a:rPr lang="fr-FR" sz="4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fr-FR" sz="4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fr-FR" sz="4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Je peux vous accompagner à votre domicile, en visio-conférence et me déplacer en entreprise, en école, à l'hôpital, en clinique, en maison de retraite, ou en EHPAD.</a:t>
            </a:r>
            <a:endParaRPr lang="fr-FR" sz="4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fr-FR" sz="4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fr-FR" sz="4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0"/>
              </a:spcBef>
            </a:pPr>
            <a:r>
              <a:rPr lang="fr-FR" sz="4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A bientôt, pour un RDV ! </a:t>
            </a:r>
            <a:endParaRPr lang="fr-FR" sz="4800" dirty="0">
              <a:solidFill>
                <a:srgbClr val="000000"/>
              </a:solidFill>
              <a:latin typeface="Calibri Light" panose="020F0302020204030204" pitchFamily="34" charset="0"/>
              <a:cs typeface="Calibri Light" panose="020F0302020204030204" pitchFamily="34" charset="0"/>
            </a:endParaRPr>
          </a:p>
          <a:p>
            <a:pPr algn="l" fontAlgn="base"/>
            <a:endParaRPr lang="fr-FR" sz="4800" dirty="0">
              <a:solidFill>
                <a:srgbClr val="000000"/>
              </a:solidFill>
              <a:latin typeface="Calibri Light" panose="020F0302020204030204" pitchFamily="34" charset="0"/>
              <a:cs typeface="Calibri Light" panose="020F0302020204030204" pitchFamily="34" charset="0"/>
            </a:endParaRPr>
          </a:p>
        </p:txBody>
      </p:sp>
      <p:pic>
        <p:nvPicPr>
          <p:cNvPr id="5" name="Image 4">
            <a:extLst>
              <a:ext uri="{FF2B5EF4-FFF2-40B4-BE49-F238E27FC236}">
                <a16:creationId xmlns:a16="http://schemas.microsoft.com/office/drawing/2014/main" id="{3158604D-9635-4341-BD9C-9B991D4D80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3170" y="900022"/>
            <a:ext cx="2663300" cy="3994501"/>
          </a:xfrm>
          <a:prstGeom prst="rect">
            <a:avLst/>
          </a:prstGeom>
        </p:spPr>
      </p:pic>
    </p:spTree>
    <p:extLst>
      <p:ext uri="{BB962C8B-B14F-4D97-AF65-F5344CB8AC3E}">
        <p14:creationId xmlns:p14="http://schemas.microsoft.com/office/powerpoint/2010/main" val="3756988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6E865C13-B245-4FDE-BC68-4750568FE45E}"/>
              </a:ext>
            </a:extLst>
          </p:cNvPr>
          <p:cNvSpPr txBox="1"/>
          <p:nvPr/>
        </p:nvSpPr>
        <p:spPr>
          <a:xfrm>
            <a:off x="7952530" y="2009507"/>
            <a:ext cx="2751298" cy="1508105"/>
          </a:xfrm>
          <a:prstGeom prst="rect">
            <a:avLst/>
          </a:prstGeom>
          <a:noFill/>
        </p:spPr>
        <p:txBody>
          <a:bodyPr wrap="square">
            <a:spAutoFit/>
          </a:bodyPr>
          <a:lstStyle/>
          <a:p>
            <a:pPr algn="ctr" fontAlgn="base"/>
            <a:r>
              <a:rPr lang="fr-FR" sz="1600" b="1" i="0" dirty="0">
                <a:solidFill>
                  <a:srgbClr val="000000"/>
                </a:solidFill>
                <a:effectLst/>
                <a:latin typeface="Roboto" panose="02000000000000000000" pitchFamily="2" charset="0"/>
                <a:ea typeface="Roboto" panose="02000000000000000000" pitchFamily="2" charset="0"/>
              </a:rPr>
              <a:t>Drainage Lymphatique manuel bien-être</a:t>
            </a:r>
          </a:p>
          <a:p>
            <a:pPr algn="ctr" fontAlgn="base"/>
            <a:r>
              <a:rPr lang="fr-FR" sz="1200" b="1" i="0" dirty="0">
                <a:solidFill>
                  <a:srgbClr val="000000"/>
                </a:solidFill>
                <a:effectLst/>
                <a:latin typeface="Roboto" panose="02000000000000000000" pitchFamily="2" charset="0"/>
                <a:ea typeface="Roboto" panose="02000000000000000000" pitchFamily="2" charset="0"/>
              </a:rPr>
              <a:t>Méthode </a:t>
            </a:r>
            <a:r>
              <a:rPr lang="fr-FR" sz="1200" b="1" i="0" dirty="0" err="1">
                <a:solidFill>
                  <a:srgbClr val="000000"/>
                </a:solidFill>
                <a:effectLst/>
                <a:latin typeface="Roboto" panose="02000000000000000000" pitchFamily="2" charset="0"/>
                <a:ea typeface="Roboto" panose="02000000000000000000" pitchFamily="2" charset="0"/>
              </a:rPr>
              <a:t>Vodder</a:t>
            </a:r>
            <a:endParaRPr lang="fr-FR" sz="1200" b="1" i="0" dirty="0">
              <a:solidFill>
                <a:srgbClr val="000000"/>
              </a:solidFill>
              <a:effectLst/>
              <a:latin typeface="Roboto" panose="02000000000000000000" pitchFamily="2" charset="0"/>
              <a:ea typeface="Roboto" panose="02000000000000000000" pitchFamily="2" charset="0"/>
            </a:endParaRPr>
          </a:p>
          <a:p>
            <a:pPr algn="ctr" fontAlgn="base"/>
            <a:r>
              <a:rPr lang="fr-FR" sz="1200" b="0" i="0" dirty="0">
                <a:solidFill>
                  <a:srgbClr val="545454"/>
                </a:solidFill>
                <a:effectLst/>
                <a:latin typeface="Roboto" panose="02000000000000000000" pitchFamily="2" charset="0"/>
                <a:ea typeface="Roboto" panose="02000000000000000000" pitchFamily="2" charset="0"/>
              </a:rPr>
              <a:t>Relancer la circulation sanguine et lymphatique, pour détoxifier et désengorger le corps dès la première séance</a:t>
            </a:r>
            <a:r>
              <a:rPr lang="fr-FR" sz="1200" dirty="0">
                <a:solidFill>
                  <a:srgbClr val="545454"/>
                </a:solidFill>
                <a:latin typeface="Roboto" panose="02000000000000000000" pitchFamily="2" charset="0"/>
                <a:ea typeface="Roboto" panose="02000000000000000000" pitchFamily="2" charset="0"/>
              </a:rPr>
              <a:t>.</a:t>
            </a:r>
            <a:endParaRPr lang="fr-FR" sz="1200" b="0" i="0" dirty="0">
              <a:solidFill>
                <a:srgbClr val="000000"/>
              </a:solidFill>
              <a:effectLst/>
              <a:latin typeface="Roboto" panose="02000000000000000000" pitchFamily="2" charset="0"/>
              <a:ea typeface="Roboto" panose="02000000000000000000" pitchFamily="2" charset="0"/>
            </a:endParaRPr>
          </a:p>
        </p:txBody>
      </p:sp>
      <p:sp>
        <p:nvSpPr>
          <p:cNvPr id="9" name="ZoneTexte 8">
            <a:extLst>
              <a:ext uri="{FF2B5EF4-FFF2-40B4-BE49-F238E27FC236}">
                <a16:creationId xmlns:a16="http://schemas.microsoft.com/office/drawing/2014/main" id="{D867A956-A89F-4890-8041-AA1BE94DE0ED}"/>
              </a:ext>
            </a:extLst>
          </p:cNvPr>
          <p:cNvSpPr txBox="1"/>
          <p:nvPr/>
        </p:nvSpPr>
        <p:spPr>
          <a:xfrm>
            <a:off x="4186573" y="2046564"/>
            <a:ext cx="2831916" cy="1261884"/>
          </a:xfrm>
          <a:prstGeom prst="rect">
            <a:avLst/>
          </a:prstGeom>
          <a:noFill/>
        </p:spPr>
        <p:txBody>
          <a:bodyPr wrap="square">
            <a:spAutoFit/>
          </a:bodyPr>
          <a:lstStyle/>
          <a:p>
            <a:pPr algn="ctr"/>
            <a:r>
              <a:rPr lang="fr-FR" sz="1600" b="1" i="0" dirty="0">
                <a:solidFill>
                  <a:srgbClr val="002A3D"/>
                </a:solidFill>
                <a:effectLst/>
                <a:latin typeface="Roboto" panose="02000000000000000000" pitchFamily="2" charset="0"/>
                <a:ea typeface="Roboto" panose="02000000000000000000" pitchFamily="2" charset="0"/>
              </a:rPr>
              <a:t>Réflexologie</a:t>
            </a:r>
          </a:p>
          <a:p>
            <a:pPr algn="ctr" fontAlgn="base"/>
            <a:r>
              <a:rPr lang="fr-FR" sz="1200" dirty="0">
                <a:solidFill>
                  <a:srgbClr val="545454"/>
                </a:solidFill>
                <a:latin typeface="Roboto" panose="02000000000000000000" pitchFamily="2" charset="0"/>
                <a:ea typeface="Roboto" panose="02000000000000000000" pitchFamily="2" charset="0"/>
              </a:rPr>
              <a:t>Libérer les facultés d'autorégulation et d'</a:t>
            </a:r>
            <a:r>
              <a:rPr lang="fr-FR" sz="1200" dirty="0" err="1">
                <a:solidFill>
                  <a:srgbClr val="545454"/>
                </a:solidFill>
                <a:latin typeface="Roboto" panose="02000000000000000000" pitchFamily="2" charset="0"/>
                <a:ea typeface="Roboto" panose="02000000000000000000" pitchFamily="2" charset="0"/>
              </a:rPr>
              <a:t>autoguérison</a:t>
            </a:r>
            <a:r>
              <a:rPr lang="fr-FR" sz="1200" dirty="0">
                <a:solidFill>
                  <a:srgbClr val="545454"/>
                </a:solidFill>
                <a:latin typeface="Roboto" panose="02000000000000000000" pitchFamily="2" charset="0"/>
                <a:ea typeface="Roboto" panose="02000000000000000000" pitchFamily="2" charset="0"/>
              </a:rPr>
              <a:t> du corps. En réflexologie, les pieds sont la représentation miniaturisée du corps humain.</a:t>
            </a:r>
          </a:p>
        </p:txBody>
      </p:sp>
      <p:sp>
        <p:nvSpPr>
          <p:cNvPr id="11" name="ZoneTexte 10">
            <a:extLst>
              <a:ext uri="{FF2B5EF4-FFF2-40B4-BE49-F238E27FC236}">
                <a16:creationId xmlns:a16="http://schemas.microsoft.com/office/drawing/2014/main" id="{92407C3E-ED35-47EC-BE1B-11137546975F}"/>
              </a:ext>
            </a:extLst>
          </p:cNvPr>
          <p:cNvSpPr txBox="1"/>
          <p:nvPr/>
        </p:nvSpPr>
        <p:spPr>
          <a:xfrm>
            <a:off x="352483" y="2110940"/>
            <a:ext cx="3077131" cy="892552"/>
          </a:xfrm>
          <a:prstGeom prst="rect">
            <a:avLst/>
          </a:prstGeom>
          <a:noFill/>
        </p:spPr>
        <p:txBody>
          <a:bodyPr wrap="square">
            <a:spAutoFit/>
          </a:bodyPr>
          <a:lstStyle/>
          <a:p>
            <a:pPr algn="ctr" fontAlgn="base"/>
            <a:r>
              <a:rPr lang="fr-FR" sz="1600" b="1" i="0" dirty="0">
                <a:solidFill>
                  <a:srgbClr val="000000"/>
                </a:solidFill>
                <a:effectLst/>
                <a:latin typeface="Roboto" panose="02000000000000000000" pitchFamily="2" charset="0"/>
                <a:ea typeface="Roboto" panose="02000000000000000000" pitchFamily="2" charset="0"/>
              </a:rPr>
              <a:t>Consultation de Naturopathie</a:t>
            </a:r>
          </a:p>
          <a:p>
            <a:pPr algn="ctr" fontAlgn="base"/>
            <a:r>
              <a:rPr lang="fr-FR" sz="1200" b="0" i="0" dirty="0">
                <a:solidFill>
                  <a:srgbClr val="545454"/>
                </a:solidFill>
                <a:effectLst/>
                <a:latin typeface="Roboto" panose="02000000000000000000" pitchFamily="2" charset="0"/>
                <a:ea typeface="Roboto" panose="02000000000000000000" pitchFamily="2" charset="0"/>
              </a:rPr>
              <a:t>Rééquilibrer le corps,</a:t>
            </a:r>
            <a:endParaRPr lang="fr-FR" sz="1200" b="0" i="0" dirty="0">
              <a:solidFill>
                <a:srgbClr val="000000"/>
              </a:solidFill>
              <a:effectLst/>
              <a:latin typeface="Roboto" panose="02000000000000000000" pitchFamily="2" charset="0"/>
              <a:ea typeface="Roboto" panose="02000000000000000000" pitchFamily="2" charset="0"/>
            </a:endParaRPr>
          </a:p>
          <a:p>
            <a:pPr algn="ctr" fontAlgn="base"/>
            <a:r>
              <a:rPr lang="fr-FR" sz="1200" b="0" i="0" dirty="0">
                <a:solidFill>
                  <a:srgbClr val="545454"/>
                </a:solidFill>
                <a:effectLst/>
                <a:latin typeface="Roboto" panose="02000000000000000000" pitchFamily="2" charset="0"/>
                <a:ea typeface="Roboto" panose="02000000000000000000" pitchFamily="2" charset="0"/>
              </a:rPr>
              <a:t>physiquement &amp; émotionnellement,</a:t>
            </a:r>
            <a:endParaRPr lang="fr-FR" sz="1200" b="0" i="0" dirty="0">
              <a:solidFill>
                <a:srgbClr val="000000"/>
              </a:solidFill>
              <a:effectLst/>
              <a:latin typeface="Roboto" panose="02000000000000000000" pitchFamily="2" charset="0"/>
              <a:ea typeface="Roboto" panose="02000000000000000000" pitchFamily="2" charset="0"/>
            </a:endParaRPr>
          </a:p>
          <a:p>
            <a:pPr algn="ctr" fontAlgn="base"/>
            <a:r>
              <a:rPr lang="fr-FR" sz="1200" b="0" i="0" dirty="0">
                <a:solidFill>
                  <a:srgbClr val="545454"/>
                </a:solidFill>
                <a:effectLst/>
                <a:latin typeface="Roboto" panose="02000000000000000000" pitchFamily="2" charset="0"/>
                <a:ea typeface="Roboto" panose="02000000000000000000" pitchFamily="2" charset="0"/>
              </a:rPr>
              <a:t>en agissant naturellement sur les causes.</a:t>
            </a:r>
            <a:endParaRPr lang="fr-FR" sz="1200" b="0" i="0" dirty="0">
              <a:solidFill>
                <a:srgbClr val="000000"/>
              </a:solidFill>
              <a:effectLst/>
              <a:latin typeface="Roboto" panose="02000000000000000000" pitchFamily="2" charset="0"/>
              <a:ea typeface="Roboto" panose="02000000000000000000" pitchFamily="2" charset="0"/>
            </a:endParaRPr>
          </a:p>
        </p:txBody>
      </p:sp>
      <p:sp>
        <p:nvSpPr>
          <p:cNvPr id="12" name="ZoneTexte 11">
            <a:extLst>
              <a:ext uri="{FF2B5EF4-FFF2-40B4-BE49-F238E27FC236}">
                <a16:creationId xmlns:a16="http://schemas.microsoft.com/office/drawing/2014/main" id="{2A92C31B-5FF0-4211-9471-9C14D7E9DB20}"/>
              </a:ext>
            </a:extLst>
          </p:cNvPr>
          <p:cNvSpPr txBox="1"/>
          <p:nvPr/>
        </p:nvSpPr>
        <p:spPr>
          <a:xfrm>
            <a:off x="3992246" y="5462809"/>
            <a:ext cx="3302704" cy="1261884"/>
          </a:xfrm>
          <a:prstGeom prst="rect">
            <a:avLst/>
          </a:prstGeom>
          <a:noFill/>
        </p:spPr>
        <p:txBody>
          <a:bodyPr wrap="square">
            <a:spAutoFit/>
          </a:bodyPr>
          <a:lstStyle/>
          <a:p>
            <a:pPr algn="ctr" fontAlgn="base"/>
            <a:r>
              <a:rPr lang="fr-FR" sz="1600" b="1" i="0" dirty="0">
                <a:solidFill>
                  <a:srgbClr val="000000"/>
                </a:solidFill>
                <a:effectLst/>
                <a:latin typeface="Roboto" panose="02000000000000000000" pitchFamily="2" charset="0"/>
                <a:ea typeface="Roboto" panose="02000000000000000000" pitchFamily="2" charset="0"/>
              </a:rPr>
              <a:t>EFT </a:t>
            </a:r>
          </a:p>
          <a:p>
            <a:pPr algn="ctr" fontAlgn="base"/>
            <a:r>
              <a:rPr lang="fr-FR" sz="1200" b="1" dirty="0" err="1">
                <a:solidFill>
                  <a:srgbClr val="000000"/>
                </a:solidFill>
                <a:latin typeface="Roboto" panose="02000000000000000000" pitchFamily="2" charset="0"/>
                <a:ea typeface="Roboto" panose="02000000000000000000" pitchFamily="2" charset="0"/>
              </a:rPr>
              <a:t>Emotional</a:t>
            </a:r>
            <a:r>
              <a:rPr lang="fr-FR" sz="1200" b="1" dirty="0">
                <a:solidFill>
                  <a:srgbClr val="000000"/>
                </a:solidFill>
                <a:latin typeface="Roboto" panose="02000000000000000000" pitchFamily="2" charset="0"/>
                <a:ea typeface="Roboto" panose="02000000000000000000" pitchFamily="2" charset="0"/>
              </a:rPr>
              <a:t> Freedom Technique</a:t>
            </a:r>
          </a:p>
          <a:p>
            <a:pPr algn="ctr" fontAlgn="base"/>
            <a:r>
              <a:rPr lang="fr-FR" sz="1200" b="0" i="0" dirty="0">
                <a:solidFill>
                  <a:srgbClr val="4D5156"/>
                </a:solidFill>
                <a:effectLst/>
                <a:latin typeface="arial" panose="020B0604020202020204" pitchFamily="34" charset="0"/>
              </a:rPr>
              <a:t> </a:t>
            </a:r>
            <a:r>
              <a:rPr lang="fr-FR" sz="1200" dirty="0">
                <a:solidFill>
                  <a:srgbClr val="4D5156"/>
                </a:solidFill>
                <a:latin typeface="arial" panose="020B0604020202020204" pitchFamily="34" charset="0"/>
              </a:rPr>
              <a:t>P</a:t>
            </a:r>
            <a:r>
              <a:rPr lang="fr-FR" sz="1200" b="0" i="0" dirty="0">
                <a:solidFill>
                  <a:srgbClr val="4D5156"/>
                </a:solidFill>
                <a:effectLst/>
                <a:latin typeface="arial" panose="020B0604020202020204" pitchFamily="34" charset="0"/>
              </a:rPr>
              <a:t>ratique psycho-énergétique de libération des émotions qui utilisent les méridiens énergétiques chinois.</a:t>
            </a:r>
            <a:endParaRPr lang="fr-FR" sz="1200" dirty="0">
              <a:solidFill>
                <a:srgbClr val="4D5156"/>
              </a:solidFill>
              <a:latin typeface="arial" panose="020B0604020202020204" pitchFamily="34" charset="0"/>
              <a:ea typeface="Roboto" panose="02000000000000000000" pitchFamily="2" charset="0"/>
            </a:endParaRPr>
          </a:p>
          <a:p>
            <a:pPr algn="ctr" fontAlgn="base"/>
            <a:r>
              <a:rPr lang="fr-FR" sz="1200" dirty="0">
                <a:solidFill>
                  <a:srgbClr val="4D5156"/>
                </a:solidFill>
                <a:latin typeface="arial" panose="020B0604020202020204" pitchFamily="34" charset="0"/>
              </a:rPr>
              <a:t>A venir prochainement…</a:t>
            </a:r>
          </a:p>
        </p:txBody>
      </p:sp>
      <p:pic>
        <p:nvPicPr>
          <p:cNvPr id="14" name="Image 13">
            <a:extLst>
              <a:ext uri="{FF2B5EF4-FFF2-40B4-BE49-F238E27FC236}">
                <a16:creationId xmlns:a16="http://schemas.microsoft.com/office/drawing/2014/main" id="{623BCB2B-DBFD-4F8F-B0F8-178428C4FA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2530" y="208783"/>
            <a:ext cx="2751298" cy="1837781"/>
          </a:xfrm>
          <a:prstGeom prst="rect">
            <a:avLst/>
          </a:prstGeom>
        </p:spPr>
      </p:pic>
      <p:pic>
        <p:nvPicPr>
          <p:cNvPr id="16" name="Image 15">
            <a:extLst>
              <a:ext uri="{FF2B5EF4-FFF2-40B4-BE49-F238E27FC236}">
                <a16:creationId xmlns:a16="http://schemas.microsoft.com/office/drawing/2014/main" id="{8489475D-1103-48EB-9F97-AC9A673A7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9234" y="187921"/>
            <a:ext cx="2819255" cy="1879504"/>
          </a:xfrm>
          <a:prstGeom prst="rect">
            <a:avLst/>
          </a:prstGeom>
        </p:spPr>
      </p:pic>
      <p:pic>
        <p:nvPicPr>
          <p:cNvPr id="18" name="Image 17">
            <a:extLst>
              <a:ext uri="{FF2B5EF4-FFF2-40B4-BE49-F238E27FC236}">
                <a16:creationId xmlns:a16="http://schemas.microsoft.com/office/drawing/2014/main" id="{2849DD25-0780-4383-9299-28323B9CCA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83" y="168375"/>
            <a:ext cx="3077131" cy="1924809"/>
          </a:xfrm>
          <a:prstGeom prst="rect">
            <a:avLst/>
          </a:prstGeom>
        </p:spPr>
      </p:pic>
      <p:pic>
        <p:nvPicPr>
          <p:cNvPr id="22" name="Image 21">
            <a:extLst>
              <a:ext uri="{FF2B5EF4-FFF2-40B4-BE49-F238E27FC236}">
                <a16:creationId xmlns:a16="http://schemas.microsoft.com/office/drawing/2014/main" id="{592CEAF8-798C-4092-B3D9-76D0216FE43A}"/>
              </a:ext>
            </a:extLst>
          </p:cNvPr>
          <p:cNvPicPr>
            <a:picLocks noChangeAspect="1"/>
          </p:cNvPicPr>
          <p:nvPr/>
        </p:nvPicPr>
        <p:blipFill rotWithShape="1">
          <a:blip r:embed="rId5">
            <a:extLst>
              <a:ext uri="{28A0092B-C50C-407E-A947-70E740481C1C}">
                <a14:useLocalDpi xmlns:a14="http://schemas.microsoft.com/office/drawing/2010/main" val="0"/>
              </a:ext>
            </a:extLst>
          </a:blip>
          <a:srcRect t="8980" b="8305"/>
          <a:stretch/>
        </p:blipFill>
        <p:spPr>
          <a:xfrm>
            <a:off x="4197616" y="3399258"/>
            <a:ext cx="2891963" cy="2033809"/>
          </a:xfrm>
          <a:prstGeom prst="rect">
            <a:avLst/>
          </a:prstGeom>
        </p:spPr>
      </p:pic>
      <p:sp>
        <p:nvSpPr>
          <p:cNvPr id="25" name="ZoneTexte 24">
            <a:extLst>
              <a:ext uri="{FF2B5EF4-FFF2-40B4-BE49-F238E27FC236}">
                <a16:creationId xmlns:a16="http://schemas.microsoft.com/office/drawing/2014/main" id="{357AF822-78AD-49CD-B369-847D1A0DB141}"/>
              </a:ext>
            </a:extLst>
          </p:cNvPr>
          <p:cNvSpPr txBox="1"/>
          <p:nvPr/>
        </p:nvSpPr>
        <p:spPr>
          <a:xfrm>
            <a:off x="176501" y="5513943"/>
            <a:ext cx="3365899" cy="1323439"/>
          </a:xfrm>
          <a:prstGeom prst="rect">
            <a:avLst/>
          </a:prstGeom>
          <a:noFill/>
        </p:spPr>
        <p:txBody>
          <a:bodyPr wrap="square">
            <a:spAutoFit/>
          </a:bodyPr>
          <a:lstStyle/>
          <a:p>
            <a:pPr algn="ctr"/>
            <a:r>
              <a:rPr lang="fr-FR" sz="1600" b="1" i="0" dirty="0">
                <a:solidFill>
                  <a:srgbClr val="002A3D"/>
                </a:solidFill>
                <a:effectLst/>
                <a:latin typeface="Roboto" panose="02000000000000000000" pitchFamily="2" charset="0"/>
                <a:ea typeface="Roboto" panose="02000000000000000000" pitchFamily="2" charset="0"/>
              </a:rPr>
              <a:t>Gestion du stress par l’écoute corporelle</a:t>
            </a:r>
          </a:p>
          <a:p>
            <a:pPr algn="ctr" fontAlgn="base"/>
            <a:r>
              <a:rPr lang="fr-FR" sz="1200" dirty="0">
                <a:solidFill>
                  <a:srgbClr val="4D5156"/>
                </a:solidFill>
                <a:latin typeface="arial" panose="020B0604020202020204" pitchFamily="34" charset="0"/>
              </a:rPr>
              <a:t>Guider les personnes à se libérer des difficultés conscientes ou inconsciente en lien avec les affections présentes</a:t>
            </a:r>
          </a:p>
          <a:p>
            <a:pPr algn="ctr" fontAlgn="base"/>
            <a:r>
              <a:rPr lang="fr-FR" sz="1200" dirty="0">
                <a:solidFill>
                  <a:srgbClr val="4D5156"/>
                </a:solidFill>
                <a:latin typeface="arial" panose="020B0604020202020204" pitchFamily="34" charset="0"/>
              </a:rPr>
              <a:t>Disponible à partir de mai 2022</a:t>
            </a:r>
          </a:p>
        </p:txBody>
      </p:sp>
      <p:pic>
        <p:nvPicPr>
          <p:cNvPr id="27" name="Image 26">
            <a:extLst>
              <a:ext uri="{FF2B5EF4-FFF2-40B4-BE49-F238E27FC236}">
                <a16:creationId xmlns:a16="http://schemas.microsoft.com/office/drawing/2014/main" id="{A707E63D-65E3-4658-8633-98DEAAF122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588" y="3383153"/>
            <a:ext cx="3128637" cy="2084943"/>
          </a:xfrm>
          <a:prstGeom prst="rect">
            <a:avLst/>
          </a:prstGeom>
        </p:spPr>
      </p:pic>
      <p:pic>
        <p:nvPicPr>
          <p:cNvPr id="31" name="Image 30">
            <a:extLst>
              <a:ext uri="{FF2B5EF4-FFF2-40B4-BE49-F238E27FC236}">
                <a16:creationId xmlns:a16="http://schemas.microsoft.com/office/drawing/2014/main" id="{C92C0AC6-A70E-4F91-AD06-946CFBBE1E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3600" y="3487870"/>
            <a:ext cx="2922361" cy="1945197"/>
          </a:xfrm>
          <a:prstGeom prst="rect">
            <a:avLst/>
          </a:prstGeom>
        </p:spPr>
      </p:pic>
      <p:sp>
        <p:nvSpPr>
          <p:cNvPr id="32" name="ZoneTexte 31">
            <a:extLst>
              <a:ext uri="{FF2B5EF4-FFF2-40B4-BE49-F238E27FC236}">
                <a16:creationId xmlns:a16="http://schemas.microsoft.com/office/drawing/2014/main" id="{DD64CD35-3E49-4408-A97B-F3E9606A44B1}"/>
              </a:ext>
            </a:extLst>
          </p:cNvPr>
          <p:cNvSpPr txBox="1"/>
          <p:nvPr/>
        </p:nvSpPr>
        <p:spPr>
          <a:xfrm>
            <a:off x="7744796" y="5462809"/>
            <a:ext cx="3074793" cy="892552"/>
          </a:xfrm>
          <a:prstGeom prst="rect">
            <a:avLst/>
          </a:prstGeom>
          <a:noFill/>
        </p:spPr>
        <p:txBody>
          <a:bodyPr wrap="square">
            <a:spAutoFit/>
          </a:bodyPr>
          <a:lstStyle/>
          <a:p>
            <a:pPr algn="ctr" fontAlgn="base"/>
            <a:r>
              <a:rPr lang="fr-FR" sz="1600" b="1" i="0" dirty="0">
                <a:solidFill>
                  <a:srgbClr val="000000"/>
                </a:solidFill>
                <a:effectLst/>
                <a:latin typeface="Roboto" panose="02000000000000000000" pitchFamily="2" charset="0"/>
                <a:ea typeface="Roboto" panose="02000000000000000000" pitchFamily="2" charset="0"/>
              </a:rPr>
              <a:t>Consultation en Fleurs de Bach</a:t>
            </a:r>
            <a:endParaRPr lang="fr-FR" sz="1600" b="1" dirty="0">
              <a:solidFill>
                <a:srgbClr val="000000"/>
              </a:solidFill>
              <a:latin typeface="Roboto" panose="02000000000000000000" pitchFamily="2" charset="0"/>
              <a:ea typeface="Roboto" panose="02000000000000000000" pitchFamily="2" charset="0"/>
            </a:endParaRPr>
          </a:p>
          <a:p>
            <a:pPr algn="ctr" fontAlgn="base"/>
            <a:r>
              <a:rPr lang="fr-FR" sz="1200" b="0" i="0" dirty="0">
                <a:solidFill>
                  <a:srgbClr val="444444"/>
                </a:solidFill>
                <a:effectLst/>
                <a:latin typeface="Roboto" panose="02000000000000000000" pitchFamily="2" charset="0"/>
                <a:ea typeface="Roboto" panose="02000000000000000000" pitchFamily="2" charset="0"/>
              </a:rPr>
              <a:t>Prendre des fleurs de Bach c’est prendre soin de soi</a:t>
            </a:r>
            <a:r>
              <a:rPr lang="fr-FR" sz="1200" b="0" i="0" dirty="0">
                <a:solidFill>
                  <a:srgbClr val="4D5156"/>
                </a:solidFill>
                <a:effectLst/>
                <a:latin typeface="arial" panose="020B0604020202020204" pitchFamily="34" charset="0"/>
              </a:rPr>
              <a:t> </a:t>
            </a:r>
            <a:endParaRPr lang="fr-FR" sz="1200" dirty="0">
              <a:solidFill>
                <a:srgbClr val="4D5156"/>
              </a:solidFill>
              <a:latin typeface="arial" panose="020B0604020202020204" pitchFamily="34" charset="0"/>
              <a:ea typeface="Roboto" panose="02000000000000000000" pitchFamily="2" charset="0"/>
            </a:endParaRPr>
          </a:p>
          <a:p>
            <a:pPr algn="ctr" fontAlgn="base"/>
            <a:r>
              <a:rPr lang="fr-FR" sz="1200" dirty="0">
                <a:solidFill>
                  <a:srgbClr val="4D5156"/>
                </a:solidFill>
                <a:latin typeface="arial" panose="020B0604020202020204" pitchFamily="34" charset="0"/>
              </a:rPr>
              <a:t>A venir prochainement…</a:t>
            </a:r>
          </a:p>
        </p:txBody>
      </p:sp>
    </p:spTree>
    <p:extLst>
      <p:ext uri="{BB962C8B-B14F-4D97-AF65-F5344CB8AC3E}">
        <p14:creationId xmlns:p14="http://schemas.microsoft.com/office/powerpoint/2010/main" val="106851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a:extLst>
              <a:ext uri="{FF2B5EF4-FFF2-40B4-BE49-F238E27FC236}">
                <a16:creationId xmlns:a16="http://schemas.microsoft.com/office/drawing/2014/main" id="{7D5FADC0-E6FD-4EDE-B7C9-AC4DD86388EE}"/>
              </a:ext>
            </a:extLst>
          </p:cNvPr>
          <p:cNvSpPr>
            <a:spLocks noChangeArrowheads="1"/>
          </p:cNvSpPr>
          <p:nvPr/>
        </p:nvSpPr>
        <p:spPr bwMode="auto">
          <a:xfrm>
            <a:off x="408366" y="242689"/>
            <a:ext cx="6214376"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just" eaLnBrk="0" fontAlgn="base" hangingPunct="0">
              <a:spcBef>
                <a:spcPct val="0"/>
              </a:spcBef>
              <a:spcAft>
                <a:spcPct val="0"/>
              </a:spcAft>
            </a:pPr>
            <a:r>
              <a:rPr lang="fr-FR" sz="1600" b="1" dirty="0">
                <a:solidFill>
                  <a:srgbClr val="000000"/>
                </a:solidFill>
                <a:latin typeface="Roboto" panose="02000000000000000000" pitchFamily="2" charset="0"/>
              </a:rPr>
              <a:t>Premier rendez-vous en naturopathie </a:t>
            </a:r>
            <a:r>
              <a:rPr lang="fr-FR" sz="1200" dirty="0">
                <a:solidFill>
                  <a:srgbClr val="000000"/>
                </a:solidFill>
                <a:latin typeface="Roboto" panose="02000000000000000000" pitchFamily="2" charset="0"/>
              </a:rPr>
              <a:t>ou bilan de vitalité : </a:t>
            </a:r>
          </a:p>
          <a:p>
            <a:pPr algn="just" eaLnBrk="0" fontAlgn="base" hangingPunct="0">
              <a:spcBef>
                <a:spcPct val="0"/>
              </a:spcBef>
              <a:spcAft>
                <a:spcPct val="0"/>
              </a:spcAft>
            </a:pPr>
            <a:endParaRPr lang="fr-FR" sz="1200" dirty="0">
              <a:solidFill>
                <a:srgbClr val="000000"/>
              </a:solidFill>
              <a:latin typeface="Roboto" panose="02000000000000000000" pitchFamily="2" charset="0"/>
            </a:endParaRPr>
          </a:p>
          <a:p>
            <a:pPr marR="0" lvl="0" algn="just" eaLnBrk="0" fontAlgn="base" hangingPunct="0">
              <a:lnSpc>
                <a:spcPct val="100000"/>
              </a:lnSpc>
              <a:spcBef>
                <a:spcPct val="0"/>
              </a:spcBef>
              <a:spcAft>
                <a:spcPct val="0"/>
              </a:spcAft>
              <a:buClrTx/>
              <a:buSzTx/>
              <a:tabLst/>
            </a:pPr>
            <a:r>
              <a:rPr lang="fr-FR" altLang="fr-FR" sz="1200" dirty="0">
                <a:solidFill>
                  <a:srgbClr val="000000"/>
                </a:solidFill>
                <a:latin typeface="Roboto" panose="02000000000000000000" pitchFamily="2" charset="0"/>
              </a:rPr>
              <a:t>Lorsque vous venez me consulter pour la première fois, nous réalisons ensemble un bilan de vitalité. Un bilan de vitalité est un rendez-vous d’1h15 à 1H30 composé de trois étapes :</a:t>
            </a:r>
          </a:p>
          <a:p>
            <a:pPr marR="0" lvl="0" algn="just" eaLnBrk="0" fontAlgn="base" hangingPunct="0">
              <a:lnSpc>
                <a:spcPct val="100000"/>
              </a:lnSpc>
              <a:spcBef>
                <a:spcPct val="0"/>
              </a:spcBef>
              <a:spcAft>
                <a:spcPct val="0"/>
              </a:spcAft>
              <a:buClrTx/>
              <a:buSzTx/>
              <a:tabLst/>
            </a:pPr>
            <a:endParaRPr lang="fr-FR" altLang="fr-FR" sz="1200" dirty="0">
              <a:solidFill>
                <a:srgbClr val="000000"/>
              </a:solidFill>
              <a:latin typeface="Roboto" panose="02000000000000000000" pitchFamily="2" charset="0"/>
            </a:endParaRPr>
          </a:p>
          <a:p>
            <a:pPr marL="171450" indent="-171450" algn="just" eaLnBrk="0" fontAlgn="base" hangingPunct="0">
              <a:spcBef>
                <a:spcPct val="0"/>
              </a:spcBef>
              <a:spcAft>
                <a:spcPct val="0"/>
              </a:spcAft>
              <a:buFont typeface="Wingdings" panose="05000000000000000000" pitchFamily="2" charset="2"/>
              <a:buChar char="v"/>
            </a:pPr>
            <a:r>
              <a:rPr kumimoji="0" lang="fr-FR" altLang="fr-FR" sz="1200" b="1" i="0" u="none" strike="noStrike" cap="none" normalizeH="0" baseline="0" dirty="0">
                <a:ln>
                  <a:noFill/>
                </a:ln>
                <a:solidFill>
                  <a:srgbClr val="333333"/>
                </a:solidFill>
                <a:effectLst/>
                <a:latin typeface="Montserrat" panose="00000500000000000000" pitchFamily="2" charset="0"/>
              </a:rPr>
              <a:t>L’anamnèse</a:t>
            </a:r>
            <a:r>
              <a:rPr kumimoji="0" lang="fr-FR" altLang="fr-FR" sz="1200" b="0" i="0" u="none" strike="noStrike" cap="none" normalizeH="0" baseline="0" dirty="0">
                <a:ln>
                  <a:noFill/>
                </a:ln>
                <a:solidFill>
                  <a:srgbClr val="333333"/>
                </a:solidFill>
                <a:effectLst/>
                <a:latin typeface="Montserrat" panose="00000500000000000000" pitchFamily="2" charset="0"/>
              </a:rPr>
              <a:t> </a:t>
            </a:r>
            <a:r>
              <a:rPr lang="fr-FR" sz="1200" dirty="0">
                <a:solidFill>
                  <a:srgbClr val="000000"/>
                </a:solidFill>
                <a:latin typeface="Roboto" panose="02000000000000000000" pitchFamily="2" charset="0"/>
              </a:rPr>
              <a:t>: un échange approfondi durant lequel nous discutons votre rythme de vie (votre alimentation, votre sommeil, votre niveau de stress…), votre environnement professionnel et personnel (vos antécédents familiaux et médicaux…) me permettant de mieux vous connaître afin de déterminer la cause, voir la cause de la cause des maux ou des maladies.</a:t>
            </a:r>
          </a:p>
          <a:p>
            <a:pPr marL="171450" indent="-171450" algn="just" eaLnBrk="0" fontAlgn="base" hangingPunct="0">
              <a:spcBef>
                <a:spcPct val="0"/>
              </a:spcBef>
              <a:spcAft>
                <a:spcPct val="0"/>
              </a:spcAft>
              <a:buFont typeface="Wingdings" panose="05000000000000000000" pitchFamily="2" charset="2"/>
              <a:buChar char="v"/>
            </a:pPr>
            <a:endParaRPr lang="fr-FR" sz="1200" dirty="0">
              <a:solidFill>
                <a:srgbClr val="000000"/>
              </a:solidFill>
              <a:latin typeface="Roboto" panose="02000000000000000000" pitchFamily="2" charset="0"/>
            </a:endParaRPr>
          </a:p>
          <a:p>
            <a:pPr marL="171450" indent="-171450" algn="just" eaLnBrk="0" fontAlgn="base" hangingPunct="0">
              <a:spcBef>
                <a:spcPct val="0"/>
              </a:spcBef>
              <a:spcAft>
                <a:spcPct val="0"/>
              </a:spcAft>
              <a:buFont typeface="Wingdings" panose="05000000000000000000" pitchFamily="2" charset="2"/>
              <a:buChar char="v"/>
            </a:pPr>
            <a:r>
              <a:rPr lang="fr-FR" sz="1200" b="1" dirty="0">
                <a:solidFill>
                  <a:srgbClr val="333333"/>
                </a:solidFill>
                <a:latin typeface="Montserrat" panose="00000500000000000000" pitchFamily="2" charset="0"/>
              </a:rPr>
              <a:t>Des conseils et recommandations </a:t>
            </a:r>
            <a:r>
              <a:rPr lang="fr-FR" sz="1200" dirty="0">
                <a:solidFill>
                  <a:srgbClr val="000000"/>
                </a:solidFill>
                <a:latin typeface="Roboto" panose="02000000000000000000" pitchFamily="2" charset="0"/>
              </a:rPr>
              <a:t>à mettre en place en me reposant sur les trois piliers fondamentaux de la naturopathie :</a:t>
            </a:r>
          </a:p>
          <a:p>
            <a:pPr marL="628650" lvl="1" indent="-171450" eaLnBrk="0" fontAlgn="base" hangingPunct="0">
              <a:spcBef>
                <a:spcPct val="0"/>
              </a:spcBef>
              <a:spcAft>
                <a:spcPct val="0"/>
              </a:spcAft>
              <a:buFont typeface="Wingdings" panose="05000000000000000000" pitchFamily="2" charset="2"/>
              <a:buChar char="ü"/>
            </a:pPr>
            <a:r>
              <a:rPr lang="fr-FR" sz="1200" b="1" dirty="0">
                <a:solidFill>
                  <a:srgbClr val="000000"/>
                </a:solidFill>
                <a:latin typeface="Roboto" panose="02000000000000000000" pitchFamily="2" charset="0"/>
              </a:rPr>
              <a:t>la nutrition </a:t>
            </a:r>
            <a:r>
              <a:rPr lang="fr-FR" sz="1200" dirty="0">
                <a:solidFill>
                  <a:srgbClr val="000000"/>
                </a:solidFill>
                <a:latin typeface="Roboto" panose="02000000000000000000" pitchFamily="2" charset="0"/>
              </a:rPr>
              <a:t>(une alimentation adaptées, une meilleure association des aliments, tisanes, compléments alimentaires...),</a:t>
            </a:r>
          </a:p>
          <a:p>
            <a:pPr marL="628650" lvl="1" indent="-171450" eaLnBrk="0" fontAlgn="base" hangingPunct="0">
              <a:spcBef>
                <a:spcPct val="0"/>
              </a:spcBef>
              <a:spcAft>
                <a:spcPct val="0"/>
              </a:spcAft>
              <a:buFont typeface="Wingdings" panose="05000000000000000000" pitchFamily="2" charset="2"/>
              <a:buChar char="ü"/>
            </a:pPr>
            <a:r>
              <a:rPr lang="fr-FR" sz="1200" b="1" dirty="0">
                <a:solidFill>
                  <a:srgbClr val="000000"/>
                </a:solidFill>
                <a:latin typeface="Roboto" panose="02000000000000000000" pitchFamily="2" charset="0"/>
              </a:rPr>
              <a:t>la gestion des émotions</a:t>
            </a:r>
            <a:r>
              <a:rPr lang="fr-FR" sz="1200" dirty="0">
                <a:solidFill>
                  <a:srgbClr val="000000"/>
                </a:solidFill>
                <a:latin typeface="Roboto" panose="02000000000000000000" pitchFamily="2" charset="0"/>
              </a:rPr>
              <a:t> (techniques de relaxation, fleurs de Bach) </a:t>
            </a:r>
          </a:p>
          <a:p>
            <a:pPr marL="628650" lvl="1" indent="-171450" eaLnBrk="0" fontAlgn="base" hangingPunct="0">
              <a:spcBef>
                <a:spcPct val="0"/>
              </a:spcBef>
              <a:spcAft>
                <a:spcPct val="0"/>
              </a:spcAft>
              <a:buFont typeface="Wingdings" panose="05000000000000000000" pitchFamily="2" charset="2"/>
              <a:buChar char="ü"/>
            </a:pPr>
            <a:r>
              <a:rPr lang="fr-FR" sz="1200" b="1" dirty="0">
                <a:solidFill>
                  <a:srgbClr val="000000"/>
                </a:solidFill>
                <a:latin typeface="Roboto" panose="02000000000000000000" pitchFamily="2" charset="0"/>
              </a:rPr>
              <a:t>l'activité physique </a:t>
            </a:r>
            <a:r>
              <a:rPr lang="fr-FR" sz="1200" dirty="0">
                <a:solidFill>
                  <a:srgbClr val="000000"/>
                </a:solidFill>
                <a:latin typeface="Roboto" panose="02000000000000000000" pitchFamily="2" charset="0"/>
              </a:rPr>
              <a:t>et respiratoire pourront vous aider à retrouver une meilleure vitalité </a:t>
            </a:r>
          </a:p>
          <a:p>
            <a:pPr marL="628650" lvl="1" indent="-171450" eaLnBrk="0" fontAlgn="base" hangingPunct="0">
              <a:spcBef>
                <a:spcPct val="0"/>
              </a:spcBef>
              <a:spcAft>
                <a:spcPct val="0"/>
              </a:spcAft>
              <a:buFont typeface="Wingdings" panose="05000000000000000000" pitchFamily="2" charset="2"/>
              <a:buChar char="ü"/>
            </a:pPr>
            <a:endParaRPr lang="fr-FR" sz="1200" dirty="0">
              <a:solidFill>
                <a:srgbClr val="000000"/>
              </a:solidFill>
              <a:latin typeface="Roboto" panose="02000000000000000000" pitchFamily="2" charset="0"/>
            </a:endParaRPr>
          </a:p>
          <a:p>
            <a:pPr marL="171450" indent="-171450" eaLnBrk="0" fontAlgn="base" hangingPunct="0">
              <a:spcBef>
                <a:spcPct val="0"/>
              </a:spcBef>
              <a:spcAft>
                <a:spcPct val="0"/>
              </a:spcAft>
              <a:buFont typeface="Wingdings" panose="05000000000000000000" pitchFamily="2" charset="2"/>
              <a:buChar char="v"/>
            </a:pPr>
            <a:r>
              <a:rPr lang="fr-FR" sz="1200" b="1" dirty="0">
                <a:solidFill>
                  <a:srgbClr val="333333"/>
                </a:solidFill>
                <a:latin typeface="Montserrat" panose="00000500000000000000" pitchFamily="2" charset="0"/>
              </a:rPr>
              <a:t>Votre Programme sur mesure </a:t>
            </a:r>
            <a:r>
              <a:rPr lang="fr-FR" sz="1200" dirty="0">
                <a:solidFill>
                  <a:srgbClr val="000000"/>
                </a:solidFill>
                <a:latin typeface="Roboto" panose="02000000000000000000" pitchFamily="2" charset="0"/>
              </a:rPr>
              <a:t>: je vous envoie par mail votre programme sur-mesure et adapté à votre objectif sous 48 heures.</a:t>
            </a:r>
            <a:br>
              <a:rPr lang="fr-FR" sz="1200" dirty="0">
                <a:solidFill>
                  <a:srgbClr val="000000"/>
                </a:solidFill>
                <a:latin typeface="Roboto" panose="02000000000000000000" pitchFamily="2" charset="0"/>
              </a:rPr>
            </a:br>
            <a:endParaRPr lang="fr-FR" altLang="fr-FR" sz="1200" b="1" dirty="0">
              <a:solidFill>
                <a:srgbClr val="000000"/>
              </a:solidFill>
              <a:latin typeface="Roboto" panose="02000000000000000000" pitchFamily="2" charset="0"/>
            </a:endParaRPr>
          </a:p>
        </p:txBody>
      </p:sp>
      <p:sp>
        <p:nvSpPr>
          <p:cNvPr id="18" name="ZoneTexte 17">
            <a:extLst>
              <a:ext uri="{FF2B5EF4-FFF2-40B4-BE49-F238E27FC236}">
                <a16:creationId xmlns:a16="http://schemas.microsoft.com/office/drawing/2014/main" id="{A3DA4E83-1766-4BA2-905E-AA43EC36A468}"/>
              </a:ext>
            </a:extLst>
          </p:cNvPr>
          <p:cNvSpPr txBox="1"/>
          <p:nvPr/>
        </p:nvSpPr>
        <p:spPr>
          <a:xfrm>
            <a:off x="282089" y="4491653"/>
            <a:ext cx="6429429" cy="1661993"/>
          </a:xfrm>
          <a:prstGeom prst="rect">
            <a:avLst/>
          </a:prstGeom>
          <a:noFill/>
        </p:spPr>
        <p:txBody>
          <a:bodyPr wrap="square">
            <a:spAutoFit/>
          </a:bodyPr>
          <a:lstStyle/>
          <a:p>
            <a:pPr algn="just"/>
            <a:r>
              <a:rPr lang="fr-FR" sz="1600" b="1" dirty="0">
                <a:solidFill>
                  <a:srgbClr val="000000"/>
                </a:solidFill>
                <a:latin typeface="Roboto" panose="02000000000000000000" pitchFamily="2" charset="0"/>
              </a:rPr>
              <a:t>Suivi en naturopathie </a:t>
            </a:r>
            <a:r>
              <a:rPr lang="fr-FR" sz="1800" dirty="0">
                <a:solidFill>
                  <a:srgbClr val="000000"/>
                </a:solidFill>
                <a:latin typeface="Roboto" panose="02000000000000000000" pitchFamily="2" charset="0"/>
              </a:rPr>
              <a:t>: </a:t>
            </a:r>
          </a:p>
          <a:p>
            <a:pPr algn="just"/>
            <a:r>
              <a:rPr lang="fr-FR" sz="1200" dirty="0">
                <a:solidFill>
                  <a:srgbClr val="000000"/>
                </a:solidFill>
                <a:latin typeface="Roboto" panose="02000000000000000000" pitchFamily="2" charset="0"/>
              </a:rPr>
              <a:t>Il n’y a aucune obligation, mais il est rare qu’un réel changement des habitudes puisse se faire avec une seule consultation. C’est pour cela que je propose un accompagnement sur plusieurs séances, qui durent 45 min à 1h, afin de mettre en place étape par étape un nouveau mode de vie et atteindre durablement vos objectifs. </a:t>
            </a:r>
          </a:p>
          <a:p>
            <a:pPr algn="just"/>
            <a:r>
              <a:rPr lang="fr-FR" altLang="fr-FR" sz="1200" dirty="0">
                <a:solidFill>
                  <a:srgbClr val="000000"/>
                </a:solidFill>
                <a:latin typeface="Roboto" panose="02000000000000000000" pitchFamily="2" charset="0"/>
              </a:rPr>
              <a:t>Lors des séances suivantes, selon vos besoins, je pourrai vous proposer un accompagnement plus axé sur les émotions. </a:t>
            </a:r>
            <a:r>
              <a:rPr lang="fr-FR" sz="1200" dirty="0">
                <a:solidFill>
                  <a:srgbClr val="000000"/>
                </a:solidFill>
                <a:latin typeface="Roboto" panose="02000000000000000000" pitchFamily="2" charset="0"/>
              </a:rPr>
              <a:t>En général 3 séances sont suffisantes à intervalles de 1 à 3 mois mais vous l’aurez compris, chaque cas est particulier. </a:t>
            </a:r>
          </a:p>
        </p:txBody>
      </p:sp>
      <p:pic>
        <p:nvPicPr>
          <p:cNvPr id="6" name="Image 5">
            <a:extLst>
              <a:ext uri="{FF2B5EF4-FFF2-40B4-BE49-F238E27FC236}">
                <a16:creationId xmlns:a16="http://schemas.microsoft.com/office/drawing/2014/main" id="{1503D237-6829-4EDA-9DF3-940DCB7AA4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991" y="242689"/>
            <a:ext cx="4261059" cy="2840706"/>
          </a:xfrm>
          <a:prstGeom prst="rect">
            <a:avLst/>
          </a:prstGeom>
        </p:spPr>
      </p:pic>
      <p:pic>
        <p:nvPicPr>
          <p:cNvPr id="8" name="Image 7">
            <a:extLst>
              <a:ext uri="{FF2B5EF4-FFF2-40B4-BE49-F238E27FC236}">
                <a16:creationId xmlns:a16="http://schemas.microsoft.com/office/drawing/2014/main" id="{7CFF814D-DAB4-4CBE-87BB-425657067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990" y="3312940"/>
            <a:ext cx="4261059" cy="2840706"/>
          </a:xfrm>
          <a:prstGeom prst="rect">
            <a:avLst/>
          </a:prstGeom>
        </p:spPr>
      </p:pic>
    </p:spTree>
    <p:extLst>
      <p:ext uri="{BB962C8B-B14F-4D97-AF65-F5344CB8AC3E}">
        <p14:creationId xmlns:p14="http://schemas.microsoft.com/office/powerpoint/2010/main" val="2079810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11CF82DE-9BD5-45BD-990E-FE76C569DF61}"/>
              </a:ext>
            </a:extLst>
          </p:cNvPr>
          <p:cNvSpPr>
            <a:spLocks noChangeArrowheads="1"/>
          </p:cNvSpPr>
          <p:nvPr/>
        </p:nvSpPr>
        <p:spPr bwMode="auto">
          <a:xfrm>
            <a:off x="62144" y="1041441"/>
            <a:ext cx="7750532"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fr-FR" sz="1200" b="0" i="0" dirty="0">
                <a:effectLst/>
                <a:latin typeface="Roboto" panose="02000000000000000000" pitchFamily="2" charset="0"/>
                <a:ea typeface="Roboto" panose="02000000000000000000" pitchFamily="2" charset="0"/>
              </a:rPr>
              <a:t>Le drainage lymphatique manuel bien-être est un massage doux qui favorise la circulation lymphatique et veineuse.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endParaRPr>
          </a:p>
          <a:p>
            <a:pPr algn="just" eaLnBrk="0" fontAlgn="base" hangingPunct="0">
              <a:spcBef>
                <a:spcPct val="0"/>
              </a:spcBef>
              <a:spcAft>
                <a:spcPct val="0"/>
              </a:spcAft>
            </a:pPr>
            <a:r>
              <a:rPr kumimoji="0" lang="fr-FR" altLang="fr-FR" sz="1600" b="1" i="1"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Comment se déroule la séance ?</a:t>
            </a:r>
          </a:p>
          <a:p>
            <a:pPr algn="just" eaLnBrk="0" fontAlgn="base" hangingPunct="0">
              <a:spcBef>
                <a:spcPct val="0"/>
              </a:spcBef>
              <a:spcAft>
                <a:spcPct val="0"/>
              </a:spcAft>
            </a:pPr>
            <a:endParaRPr lang="fr-FR" altLang="fr-FR" sz="1600" b="1" i="1" dirty="0">
              <a:solidFill>
                <a:srgbClr val="000000"/>
              </a:solidFill>
              <a:latin typeface="Roboto" panose="02000000000000000000" pitchFamily="2" charset="0"/>
              <a:ea typeface="Roboto" panose="02000000000000000000" pitchFamily="2" charset="0"/>
              <a:cs typeface="Arial" panose="020B0604020202020204" pitchFamily="34" charset="0"/>
            </a:endParaRPr>
          </a:p>
          <a:p>
            <a:pPr marR="11430" algn="just">
              <a:tabLst>
                <a:tab pos="124460" algn="l"/>
              </a:tabLst>
            </a:pPr>
            <a:r>
              <a:rPr lang="fr-FR" sz="1200" dirty="0">
                <a:effectLst/>
                <a:latin typeface="Roboto" panose="02000000000000000000" pitchFamily="2" charset="0"/>
                <a:ea typeface="Roboto" panose="02000000000000000000" pitchFamily="2" charset="0"/>
              </a:rPr>
              <a:t>Avant de procéder au drainage lymphatique manuel bien-être, nous procéderons ensemble à un bilan de vitalité : antécédents médicaux et chirurgicaux, prise de médicaments, traitements particuliers, mode de vie, les habitudes alimentaires etc...</a:t>
            </a:r>
            <a:endPar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Une séance drainage lymphatique sur tout le corps dure environ 1h30. </a:t>
            </a:r>
          </a:p>
          <a:p>
            <a:pPr marL="0" marR="0" lvl="0" indent="0" algn="just" defTabSz="914400" rtl="0" eaLnBrk="0" fontAlgn="base" latinLnBrk="0" hangingPunct="0">
              <a:lnSpc>
                <a:spcPct val="100000"/>
              </a:lnSpc>
              <a:spcBef>
                <a:spcPct val="0"/>
              </a:spcBef>
              <a:spcAft>
                <a:spcPct val="0"/>
              </a:spcAft>
              <a:buClrTx/>
              <a:buSzTx/>
              <a:buFontTx/>
              <a:buNone/>
              <a:tabLst/>
            </a:pPr>
            <a:r>
              <a:rPr lang="fr-FR" altLang="fr-FR" sz="1200" dirty="0">
                <a:solidFill>
                  <a:srgbClr val="000000"/>
                </a:solidFill>
                <a:latin typeface="Roboto" panose="02000000000000000000" pitchFamily="2" charset="0"/>
                <a:ea typeface="Roboto" panose="02000000000000000000" pitchFamily="2" charset="0"/>
                <a:cs typeface="Arial" panose="020B0604020202020204" pitchFamily="34" charset="0"/>
              </a:rPr>
              <a:t>Cependant, </a:t>
            </a:r>
            <a: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nous pouvons pratiquer un drainage de 1h00 uniquement sur : </a:t>
            </a:r>
          </a:p>
          <a:p>
            <a:pPr marL="628650" lvl="1" indent="-171450" algn="just" eaLnBrk="0" fontAlgn="base" hangingPunct="0">
              <a:spcBef>
                <a:spcPct val="0"/>
              </a:spcBef>
              <a:spcAft>
                <a:spcPct val="0"/>
              </a:spcAft>
              <a:buFont typeface="Wingdings" panose="05000000000000000000" pitchFamily="2" charset="2"/>
              <a:buChar char="v"/>
            </a:pPr>
            <a: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les jambes, notamment l'été lorsqu'elles sont gonflées par la chaleur </a:t>
            </a:r>
          </a:p>
          <a:p>
            <a:pPr marL="628650" lvl="1" indent="-171450" algn="just" eaLnBrk="0" fontAlgn="base" hangingPunct="0">
              <a:spcBef>
                <a:spcPct val="0"/>
              </a:spcBef>
              <a:spcAft>
                <a:spcPct val="0"/>
              </a:spcAft>
              <a:buFont typeface="Wingdings" panose="05000000000000000000" pitchFamily="2" charset="2"/>
              <a:buChar char="v"/>
            </a:pPr>
            <a: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le haut du corps, pour </a:t>
            </a:r>
            <a:r>
              <a:rPr lang="fr-FR" sz="1200" b="0" i="0" dirty="0">
                <a:effectLst/>
                <a:latin typeface="Roboto" panose="02000000000000000000" pitchFamily="2" charset="0"/>
                <a:ea typeface="Roboto" panose="02000000000000000000" pitchFamily="2" charset="0"/>
              </a:rPr>
              <a:t>une légèreté du corps et de l'esprit </a:t>
            </a:r>
            <a:endPar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Le drainage s'effectue allonger, en sous-vêtement dans le respect de l'intimité, dans une ambiance zen et cocooning. Il est préférable d'alléger l'emploi du temps de la journée qui suit un drainage lymphatique et de privilégier un temps de repos chez soi.</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endParaRPr>
          </a:p>
          <a:p>
            <a:pPr algn="just" fontAlgn="base"/>
            <a:r>
              <a:rPr lang="fr-FR" sz="1600" b="1" dirty="0">
                <a:effectLst/>
                <a:latin typeface="Roboto" panose="02000000000000000000" pitchFamily="2" charset="0"/>
                <a:ea typeface="Roboto" panose="02000000000000000000" pitchFamily="2" charset="0"/>
              </a:rPr>
              <a:t>Quels en sont les bienfaits ?</a:t>
            </a:r>
          </a:p>
          <a:p>
            <a:pPr algn="just" fontAlgn="base"/>
            <a:endParaRPr lang="fr-FR" sz="1200" b="0" i="0" dirty="0">
              <a:effectLst/>
              <a:latin typeface="Roboto" panose="02000000000000000000" pitchFamily="2" charset="0"/>
              <a:ea typeface="Roboto" panose="02000000000000000000" pitchFamily="2" charset="0"/>
            </a:endParaRPr>
          </a:p>
          <a:p>
            <a:pPr algn="just" fontAlgn="base"/>
            <a:r>
              <a:rPr lang="fr-FR" sz="1200" b="0" i="0" dirty="0">
                <a:solidFill>
                  <a:srgbClr val="202124"/>
                </a:solidFill>
                <a:effectLst/>
                <a:latin typeface="Roboto" panose="02000000000000000000" pitchFamily="2" charset="0"/>
                <a:ea typeface="Roboto" panose="02000000000000000000" pitchFamily="2" charset="0"/>
              </a:rPr>
              <a:t>Le </a:t>
            </a:r>
            <a:r>
              <a:rPr lang="fr-FR" sz="1200" i="0" dirty="0">
                <a:solidFill>
                  <a:srgbClr val="202124"/>
                </a:solidFill>
                <a:effectLst/>
                <a:latin typeface="Roboto" panose="02000000000000000000" pitchFamily="2" charset="0"/>
                <a:ea typeface="Roboto" panose="02000000000000000000" pitchFamily="2" charset="0"/>
              </a:rPr>
              <a:t>drainage d</a:t>
            </a:r>
            <a:r>
              <a:rPr lang="fr-FR" sz="1200" b="0" i="0" dirty="0">
                <a:solidFill>
                  <a:srgbClr val="202124"/>
                </a:solidFill>
                <a:effectLst/>
                <a:latin typeface="Roboto" panose="02000000000000000000" pitchFamily="2" charset="0"/>
                <a:ea typeface="Roboto" panose="02000000000000000000" pitchFamily="2" charset="0"/>
              </a:rPr>
              <a:t>u corps est pratiquer pour :</a:t>
            </a:r>
          </a:p>
          <a:p>
            <a:pPr marL="171450" indent="-171450" algn="just" fontAlgn="base">
              <a:buFont typeface="Wingdings" panose="05000000000000000000" pitchFamily="2" charset="2"/>
              <a:buChar char="v"/>
            </a:pPr>
            <a:r>
              <a:rPr lang="fr-FR" sz="1200" b="1" dirty="0">
                <a:solidFill>
                  <a:srgbClr val="202124"/>
                </a:solidFill>
                <a:latin typeface="Roboto" panose="02000000000000000000" pitchFamily="2" charset="0"/>
                <a:ea typeface="Roboto" panose="02000000000000000000" pitchFamily="2" charset="0"/>
              </a:rPr>
              <a:t>S</a:t>
            </a:r>
            <a:r>
              <a:rPr lang="fr-FR" sz="1200" b="1" i="0" dirty="0">
                <a:solidFill>
                  <a:srgbClr val="202124"/>
                </a:solidFill>
                <a:effectLst/>
                <a:latin typeface="Roboto" panose="02000000000000000000" pitchFamily="2" charset="0"/>
                <a:ea typeface="Roboto" panose="02000000000000000000" pitchFamily="2" charset="0"/>
              </a:rPr>
              <a:t>oulager</a:t>
            </a:r>
            <a:r>
              <a:rPr lang="fr-FR" sz="1200" b="0" i="0" dirty="0">
                <a:solidFill>
                  <a:srgbClr val="202124"/>
                </a:solidFill>
                <a:effectLst/>
                <a:latin typeface="Roboto" panose="02000000000000000000" pitchFamily="2" charset="0"/>
                <a:ea typeface="Roboto" panose="02000000000000000000" pitchFamily="2" charset="0"/>
              </a:rPr>
              <a:t> les jambes lourdes &amp; la rétention d’eau</a:t>
            </a:r>
          </a:p>
          <a:p>
            <a:pPr marL="171450" indent="-171450" algn="just" fontAlgn="base">
              <a:buFont typeface="Wingdings" panose="05000000000000000000" pitchFamily="2" charset="2"/>
              <a:buChar char="v"/>
            </a:pPr>
            <a:r>
              <a:rPr lang="fr-FR" sz="1200" b="1" dirty="0">
                <a:solidFill>
                  <a:srgbClr val="202124"/>
                </a:solidFill>
                <a:latin typeface="Roboto" panose="02000000000000000000" pitchFamily="2" charset="0"/>
                <a:ea typeface="Roboto" panose="02000000000000000000" pitchFamily="2" charset="0"/>
              </a:rPr>
              <a:t>Atténuer</a:t>
            </a:r>
            <a:r>
              <a:rPr lang="fr-FR" sz="1200" dirty="0">
                <a:solidFill>
                  <a:srgbClr val="202124"/>
                </a:solidFill>
                <a:latin typeface="Roboto" panose="02000000000000000000" pitchFamily="2" charset="0"/>
                <a:ea typeface="Roboto" panose="02000000000000000000" pitchFamily="2" charset="0"/>
              </a:rPr>
              <a:t> </a:t>
            </a:r>
            <a:r>
              <a:rPr lang="fr-FR" sz="1200" b="0" i="0" dirty="0">
                <a:effectLst/>
                <a:latin typeface="Roboto" panose="02000000000000000000" pitchFamily="2" charset="0"/>
                <a:ea typeface="Roboto" panose="02000000000000000000" pitchFamily="2" charset="0"/>
              </a:rPr>
              <a:t>"</a:t>
            </a:r>
            <a:r>
              <a:rPr lang="fr-FR" sz="1200" dirty="0">
                <a:solidFill>
                  <a:srgbClr val="202124"/>
                </a:solidFill>
                <a:latin typeface="Roboto" panose="02000000000000000000" pitchFamily="2" charset="0"/>
                <a:ea typeface="Roboto" panose="02000000000000000000" pitchFamily="2" charset="0"/>
              </a:rPr>
              <a:t>la peau d’orange</a:t>
            </a:r>
            <a:r>
              <a:rPr lang="fr-FR" sz="1200" b="0" i="0" dirty="0">
                <a:effectLst/>
                <a:latin typeface="Roboto" panose="02000000000000000000" pitchFamily="2" charset="0"/>
                <a:ea typeface="Roboto" panose="02000000000000000000" pitchFamily="2" charset="0"/>
              </a:rPr>
              <a:t>"</a:t>
            </a:r>
            <a:r>
              <a:rPr lang="fr-FR" sz="1200" dirty="0">
                <a:solidFill>
                  <a:srgbClr val="202124"/>
                </a:solidFill>
                <a:latin typeface="Roboto" panose="02000000000000000000" pitchFamily="2" charset="0"/>
                <a:ea typeface="Roboto" panose="02000000000000000000" pitchFamily="2" charset="0"/>
              </a:rPr>
              <a:t> &amp; </a:t>
            </a:r>
            <a:r>
              <a:rPr lang="fr-FR" sz="1200" b="0" i="0" dirty="0">
                <a:solidFill>
                  <a:srgbClr val="202124"/>
                </a:solidFill>
                <a:effectLst/>
                <a:latin typeface="Roboto" panose="02000000000000000000" pitchFamily="2" charset="0"/>
                <a:ea typeface="Roboto" panose="02000000000000000000" pitchFamily="2" charset="0"/>
              </a:rPr>
              <a:t>la cellulite douloureuse</a:t>
            </a:r>
          </a:p>
          <a:p>
            <a:pPr marL="171450" indent="-171450" algn="just" fontAlgn="base">
              <a:buFont typeface="Wingdings" panose="05000000000000000000" pitchFamily="2" charset="2"/>
              <a:buChar char="v"/>
            </a:pPr>
            <a:r>
              <a:rPr lang="fr-FR" sz="1200" b="1" i="0" dirty="0">
                <a:solidFill>
                  <a:srgbClr val="202124"/>
                </a:solidFill>
                <a:effectLst/>
                <a:latin typeface="Roboto" panose="02000000000000000000" pitchFamily="2" charset="0"/>
                <a:ea typeface="Roboto" panose="02000000000000000000" pitchFamily="2" charset="0"/>
              </a:rPr>
              <a:t>Réduire</a:t>
            </a:r>
            <a:r>
              <a:rPr lang="fr-FR" sz="1200" b="0" i="0" dirty="0">
                <a:solidFill>
                  <a:srgbClr val="202124"/>
                </a:solidFill>
                <a:effectLst/>
                <a:latin typeface="Roboto" panose="02000000000000000000" pitchFamily="2" charset="0"/>
                <a:ea typeface="Roboto" panose="02000000000000000000" pitchFamily="2" charset="0"/>
              </a:rPr>
              <a:t> les œdèmes en particulier post-opératoires (liftings, gros bras après mammectomie avec accord du chirurgien) </a:t>
            </a:r>
          </a:p>
          <a:p>
            <a:pPr marL="171450" indent="-171450" algn="just" fontAlgn="base">
              <a:buFont typeface="Wingdings" panose="05000000000000000000" pitchFamily="2" charset="2"/>
              <a:buChar char="v"/>
            </a:pPr>
            <a:r>
              <a:rPr lang="fr-FR" sz="1200" b="1" dirty="0">
                <a:solidFill>
                  <a:srgbClr val="202124"/>
                </a:solidFill>
                <a:latin typeface="Roboto" panose="02000000000000000000" pitchFamily="2" charset="0"/>
                <a:ea typeface="Roboto" panose="02000000000000000000" pitchFamily="2" charset="0"/>
              </a:rPr>
              <a:t>Réduite</a:t>
            </a:r>
            <a:r>
              <a:rPr lang="fr-FR" sz="1200" dirty="0">
                <a:solidFill>
                  <a:srgbClr val="202124"/>
                </a:solidFill>
                <a:latin typeface="Roboto" panose="02000000000000000000" pitchFamily="2" charset="0"/>
                <a:ea typeface="Roboto" panose="02000000000000000000" pitchFamily="2" charset="0"/>
              </a:rPr>
              <a:t> l</a:t>
            </a:r>
            <a:r>
              <a:rPr lang="fr-FR" sz="1200" b="0" i="0" dirty="0">
                <a:effectLst/>
                <a:latin typeface="Roboto" panose="02000000000000000000" pitchFamily="2" charset="0"/>
                <a:ea typeface="Roboto" panose="02000000000000000000" pitchFamily="2" charset="0"/>
              </a:rPr>
              <a:t>es ganglions gonflés par un trop plein de </a:t>
            </a:r>
            <a:r>
              <a:rPr lang="fr-FR" sz="1200" dirty="0">
                <a:latin typeface="Roboto" panose="02000000000000000000" pitchFamily="2" charset="0"/>
                <a:ea typeface="Roboto" panose="02000000000000000000" pitchFamily="2" charset="0"/>
              </a:rPr>
              <a:t>toxines</a:t>
            </a:r>
            <a:endParaRPr lang="fr-FR" sz="1200" b="0" i="0" dirty="0">
              <a:solidFill>
                <a:srgbClr val="202124"/>
              </a:solidFill>
              <a:effectLst/>
              <a:latin typeface="Roboto" panose="02000000000000000000" pitchFamily="2" charset="0"/>
              <a:ea typeface="Roboto" panose="02000000000000000000" pitchFamily="2" charset="0"/>
            </a:endParaRPr>
          </a:p>
          <a:p>
            <a:pPr marL="171450" indent="-171450" algn="just" fontAlgn="base">
              <a:buFont typeface="Wingdings" panose="05000000000000000000" pitchFamily="2" charset="2"/>
              <a:buChar char="v"/>
            </a:pPr>
            <a:r>
              <a:rPr lang="fr-FR" sz="1200" b="1" i="0" dirty="0">
                <a:effectLst/>
                <a:latin typeface="Roboto" panose="02000000000000000000" pitchFamily="2" charset="0"/>
                <a:ea typeface="Roboto" panose="02000000000000000000" pitchFamily="2" charset="0"/>
              </a:rPr>
              <a:t>Améliorer </a:t>
            </a:r>
            <a:r>
              <a:rPr lang="fr-FR" sz="1200" b="0" i="0" dirty="0">
                <a:effectLst/>
                <a:latin typeface="Roboto" panose="02000000000000000000" pitchFamily="2" charset="0"/>
                <a:ea typeface="Roboto" panose="02000000000000000000" pitchFamily="2" charset="0"/>
              </a:rPr>
              <a:t>le système immunitaire</a:t>
            </a:r>
            <a:endParaRPr lang="fr-FR" sz="1200" b="0" i="0" dirty="0">
              <a:solidFill>
                <a:srgbClr val="202124"/>
              </a:solidFill>
              <a:effectLst/>
              <a:latin typeface="Roboto" panose="02000000000000000000" pitchFamily="2" charset="0"/>
              <a:ea typeface="Roboto" panose="02000000000000000000" pitchFamily="2" charset="0"/>
            </a:endParaRPr>
          </a:p>
          <a:p>
            <a:pPr marL="171450" indent="-171450" algn="just" fontAlgn="base">
              <a:buFont typeface="Wingdings" panose="05000000000000000000" pitchFamily="2" charset="2"/>
              <a:buChar char="v"/>
            </a:pPr>
            <a:r>
              <a:rPr lang="fr-FR" sz="1200" b="1" dirty="0">
                <a:solidFill>
                  <a:srgbClr val="202124"/>
                </a:solidFill>
                <a:latin typeface="Roboto" panose="02000000000000000000" pitchFamily="2" charset="0"/>
                <a:ea typeface="Roboto" panose="02000000000000000000" pitchFamily="2" charset="0"/>
              </a:rPr>
              <a:t>F</a:t>
            </a:r>
            <a:r>
              <a:rPr lang="fr-FR" sz="1200" b="1" i="0" dirty="0">
                <a:solidFill>
                  <a:srgbClr val="202124"/>
                </a:solidFill>
                <a:effectLst/>
                <a:latin typeface="Roboto" panose="02000000000000000000" pitchFamily="2" charset="0"/>
                <a:ea typeface="Roboto" panose="02000000000000000000" pitchFamily="2" charset="0"/>
              </a:rPr>
              <a:t>aciliter</a:t>
            </a:r>
            <a:r>
              <a:rPr lang="fr-FR" sz="1200" b="0" i="0" dirty="0">
                <a:solidFill>
                  <a:srgbClr val="202124"/>
                </a:solidFill>
                <a:effectLst/>
                <a:latin typeface="Roboto" panose="02000000000000000000" pitchFamily="2" charset="0"/>
                <a:ea typeface="Roboto" panose="02000000000000000000" pitchFamily="2" charset="0"/>
              </a:rPr>
              <a:t> notre sommeil.</a:t>
            </a:r>
          </a:p>
          <a:p>
            <a:pPr marL="171450" indent="-171450" algn="just" fontAlgn="base">
              <a:buFont typeface="Wingdings" panose="05000000000000000000" pitchFamily="2" charset="2"/>
              <a:buChar char="v"/>
            </a:pPr>
            <a:r>
              <a:rPr lang="fr-FR" sz="1200" b="1" i="0" dirty="0">
                <a:effectLst/>
                <a:latin typeface="Roboto" panose="02000000000000000000" pitchFamily="2" charset="0"/>
                <a:ea typeface="Roboto" panose="02000000000000000000" pitchFamily="2" charset="0"/>
              </a:rPr>
              <a:t>Atteindre</a:t>
            </a:r>
            <a:r>
              <a:rPr lang="fr-FR" sz="1200" b="0" i="0" dirty="0">
                <a:effectLst/>
                <a:latin typeface="Roboto" panose="02000000000000000000" pitchFamily="2" charset="0"/>
                <a:ea typeface="Roboto" panose="02000000000000000000" pitchFamily="2" charset="0"/>
              </a:rPr>
              <a:t> une légèreté du corps et de l'esprit par un massage tout en </a:t>
            </a:r>
            <a:r>
              <a:rPr lang="fr-FR" sz="1200" b="0" i="0" dirty="0" err="1">
                <a:effectLst/>
                <a:latin typeface="Roboto" panose="02000000000000000000" pitchFamily="2" charset="0"/>
                <a:ea typeface="Roboto" panose="02000000000000000000" pitchFamily="2" charset="0"/>
              </a:rPr>
              <a:t>douceu</a:t>
            </a:r>
            <a:endParaRPr kumimoji="0" lang="fr-FR" altLang="fr-FR" sz="12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sp>
        <p:nvSpPr>
          <p:cNvPr id="10" name="ZoneTexte 9">
            <a:extLst>
              <a:ext uri="{FF2B5EF4-FFF2-40B4-BE49-F238E27FC236}">
                <a16:creationId xmlns:a16="http://schemas.microsoft.com/office/drawing/2014/main" id="{B7BBEA02-F9D0-4CCE-ABC1-10B7A1246DA3}"/>
              </a:ext>
            </a:extLst>
          </p:cNvPr>
          <p:cNvSpPr txBox="1"/>
          <p:nvPr/>
        </p:nvSpPr>
        <p:spPr>
          <a:xfrm>
            <a:off x="62144" y="75532"/>
            <a:ext cx="10413505" cy="923330"/>
          </a:xfrm>
          <a:prstGeom prst="rect">
            <a:avLst/>
          </a:prstGeom>
          <a:noFill/>
        </p:spPr>
        <p:txBody>
          <a:bodyPr wrap="square">
            <a:spAutoFit/>
          </a:bodyPr>
          <a:lstStyle/>
          <a:p>
            <a:pPr algn="ctr" fontAlgn="base"/>
            <a:r>
              <a:rPr lang="fr-FR" b="1" i="0" dirty="0">
                <a:effectLst/>
              </a:rPr>
              <a:t>Le drainage lymphatique</a:t>
            </a:r>
          </a:p>
          <a:p>
            <a:pPr algn="ctr" fontAlgn="base"/>
            <a:r>
              <a:rPr lang="fr-FR" i="0" dirty="0">
                <a:effectLst/>
              </a:rPr>
              <a:t>"Un corps libre de tensions et de fatigue permet d'affronter toutes les complexités de la vie"</a:t>
            </a:r>
          </a:p>
          <a:p>
            <a:pPr algn="ctr" fontAlgn="base"/>
            <a:r>
              <a:rPr lang="fr-FR" i="0" dirty="0">
                <a:effectLst/>
              </a:rPr>
              <a:t>Joseph Pilates </a:t>
            </a:r>
          </a:p>
        </p:txBody>
      </p:sp>
      <p:pic>
        <p:nvPicPr>
          <p:cNvPr id="11" name="Image 10">
            <a:extLst>
              <a:ext uri="{FF2B5EF4-FFF2-40B4-BE49-F238E27FC236}">
                <a16:creationId xmlns:a16="http://schemas.microsoft.com/office/drawing/2014/main" id="{59D584BF-9BF7-4B35-9A4A-DBA715B4F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2223" y="3923930"/>
            <a:ext cx="3761087" cy="2530898"/>
          </a:xfrm>
          <a:prstGeom prst="rect">
            <a:avLst/>
          </a:prstGeom>
        </p:spPr>
      </p:pic>
      <p:pic>
        <p:nvPicPr>
          <p:cNvPr id="7" name="Image 6">
            <a:extLst>
              <a:ext uri="{FF2B5EF4-FFF2-40B4-BE49-F238E27FC236}">
                <a16:creationId xmlns:a16="http://schemas.microsoft.com/office/drawing/2014/main" id="{6B6DF75A-EB58-4049-8497-B998A43B09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224" y="1299703"/>
            <a:ext cx="3700252" cy="2457199"/>
          </a:xfrm>
          <a:prstGeom prst="rect">
            <a:avLst/>
          </a:prstGeom>
        </p:spPr>
      </p:pic>
    </p:spTree>
    <p:extLst>
      <p:ext uri="{BB962C8B-B14F-4D97-AF65-F5344CB8AC3E}">
        <p14:creationId xmlns:p14="http://schemas.microsoft.com/office/powerpoint/2010/main" val="3346691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44B4FCCC-C5F0-4771-B5C7-5D7EB943540F}"/>
              </a:ext>
            </a:extLst>
          </p:cNvPr>
          <p:cNvSpPr txBox="1"/>
          <p:nvPr/>
        </p:nvSpPr>
        <p:spPr>
          <a:xfrm>
            <a:off x="392837" y="501341"/>
            <a:ext cx="6094520" cy="5139869"/>
          </a:xfrm>
          <a:prstGeom prst="rect">
            <a:avLst/>
          </a:prstGeom>
          <a:noFill/>
        </p:spPr>
        <p:txBody>
          <a:bodyPr wrap="square">
            <a:spAutoFit/>
          </a:bodyPr>
          <a:lstStyle/>
          <a:p>
            <a:pPr algn="just" eaLnBrk="0" fontAlgn="base" hangingPunct="0">
              <a:spcBef>
                <a:spcPct val="0"/>
              </a:spcBef>
              <a:spcAft>
                <a:spcPct val="0"/>
              </a:spcAft>
            </a:pPr>
            <a:endParaRPr kumimoji="0" lang="fr-FR" altLang="fr-FR" sz="1600" b="1"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endParaRPr>
          </a:p>
          <a:p>
            <a:pPr algn="ctr" eaLnBrk="0" fontAlgn="base" hangingPunct="0">
              <a:spcBef>
                <a:spcPct val="0"/>
              </a:spcBef>
              <a:spcAft>
                <a:spcPct val="0"/>
              </a:spcAft>
            </a:pPr>
            <a:r>
              <a:rPr lang="fr-FR" altLang="fr-FR" sz="1600" dirty="0">
                <a:solidFill>
                  <a:srgbClr val="FF0000"/>
                </a:solidFill>
                <a:latin typeface="Roboto" panose="02000000000000000000" pitchFamily="2" charset="0"/>
                <a:ea typeface="Roboto" panose="02000000000000000000" pitchFamily="2" charset="0"/>
                <a:cs typeface="Arial" panose="020B0604020202020204" pitchFamily="34" charset="0"/>
              </a:rPr>
              <a:t>En savoir plus</a:t>
            </a:r>
          </a:p>
          <a:p>
            <a:pPr algn="just" eaLnBrk="0" fontAlgn="base" hangingPunct="0">
              <a:spcBef>
                <a:spcPct val="0"/>
              </a:spcBef>
              <a:spcAft>
                <a:spcPct val="0"/>
              </a:spcAft>
            </a:pPr>
            <a:endParaRPr kumimoji="0" lang="fr-FR" altLang="fr-FR" sz="1600" b="1"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endParaRPr>
          </a:p>
          <a:p>
            <a:pPr algn="just" eaLnBrk="0" fontAlgn="base" hangingPunct="0">
              <a:spcBef>
                <a:spcPct val="0"/>
              </a:spcBef>
              <a:spcAft>
                <a:spcPct val="0"/>
              </a:spcAft>
            </a:pPr>
            <a:r>
              <a:rPr kumimoji="0" lang="fr-FR" altLang="fr-FR" sz="1600" b="1"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Qu'est-ce que la lymphe ?</a:t>
            </a:r>
            <a:endParaRPr lang="fr-FR" altLang="fr-FR" sz="1600" b="1" dirty="0">
              <a:solidFill>
                <a:srgbClr val="000000"/>
              </a:solidFill>
              <a:latin typeface="Roboto" panose="02000000000000000000" pitchFamily="2" charset="0"/>
              <a:ea typeface="Roboto" panose="02000000000000000000" pitchFamily="2" charset="0"/>
              <a:cs typeface="Arial" panose="020B0604020202020204" pitchFamily="34" charset="0"/>
            </a:endParaRPr>
          </a:p>
          <a:p>
            <a:pPr algn="just" eaLnBrk="0" fontAlgn="base" hangingPunct="0">
              <a:spcBef>
                <a:spcPct val="0"/>
              </a:spcBef>
              <a:spcAft>
                <a:spcPct val="0"/>
              </a:spcAft>
            </a:pPr>
            <a:endParaRPr lang="fr-FR" altLang="fr-FR" sz="1200" dirty="0">
              <a:solidFill>
                <a:srgbClr val="000000"/>
              </a:solidFill>
              <a:latin typeface="Roboto" panose="02000000000000000000" pitchFamily="2" charset="0"/>
              <a:ea typeface="Roboto" panose="02000000000000000000" pitchFamily="2"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On parle rarement de cette chose merveilleuse qu'est la lymphe et qui joue un rôle essentiel dans notre bien-être. La lymphe est un liquide biologique blanchâtre, transportée par le système lymphatique. </a:t>
            </a:r>
            <a:r>
              <a:rPr lang="fr-FR" altLang="fr-FR" sz="1200" dirty="0">
                <a:solidFill>
                  <a:srgbClr val="000000"/>
                </a:solidFill>
                <a:latin typeface="Roboto" panose="02000000000000000000" pitchFamily="2" charset="0"/>
                <a:ea typeface="Roboto" panose="02000000000000000000" pitchFamily="2" charset="0"/>
                <a:cs typeface="Arial" panose="020B0604020202020204" pitchFamily="34" charset="0"/>
              </a:rPr>
              <a:t>Ce liquide</a:t>
            </a:r>
            <a: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 est similaire au plasma sanguin, puisqu'il provient de la filtration du sang au travers des capillaires sanguins en direction des tissus comme les muscles, les organes, la peau … C'est pourquoi cette lymphe se trouve partout dans notre organisme. Elle est composée de globules blancs, notamment les lymphocytes qui correspondent à notre système immunitaire. Elle est pauvre en nutriments captés par nos cellules, mais riche en </a:t>
            </a:r>
            <a:r>
              <a:rPr lang="fr-FR" altLang="fr-FR" sz="1200" dirty="0">
                <a:solidFill>
                  <a:srgbClr val="000000"/>
                </a:solidFill>
                <a:latin typeface="Roboto" panose="02000000000000000000" pitchFamily="2" charset="0"/>
                <a:ea typeface="Roboto" panose="02000000000000000000" pitchFamily="2" charset="0"/>
                <a:cs typeface="Arial" panose="020B0604020202020204" pitchFamily="34" charset="0"/>
              </a:rPr>
              <a:t>toxines </a:t>
            </a:r>
            <a: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sécrétées par ces mêmes cellules.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a:t>
            </a:r>
          </a:p>
          <a:p>
            <a:pPr marR="0" lvl="0" indent="0" algn="just" eaLnBrk="0" fontAlgn="base" hangingPunct="0">
              <a:lnSpc>
                <a:spcPct val="100000"/>
              </a:lnSpc>
              <a:spcBef>
                <a:spcPct val="0"/>
              </a:spcBef>
              <a:spcAft>
                <a:spcPct val="0"/>
              </a:spcAft>
              <a:buClrTx/>
              <a:buSzTx/>
              <a:buFontTx/>
              <a:buNone/>
              <a:tabLst/>
            </a:pPr>
            <a:r>
              <a:rPr lang="fr-FR" altLang="fr-FR" sz="1600" b="1" dirty="0">
                <a:solidFill>
                  <a:srgbClr val="000000"/>
                </a:solidFill>
                <a:latin typeface="Roboto" panose="02000000000000000000" pitchFamily="2" charset="0"/>
                <a:ea typeface="Roboto" panose="02000000000000000000" pitchFamily="2" charset="0"/>
                <a:cs typeface="Arial" panose="020B0604020202020204" pitchFamily="34" charset="0"/>
              </a:rPr>
              <a:t>La lymphe aide donc au nettoyage de notre corps et à sa protection avec le système immunitaire.</a:t>
            </a:r>
          </a:p>
          <a:p>
            <a:pPr marL="0" marR="0" lvl="0" indent="0" algn="just" defTabSz="914400" rtl="0" eaLnBrk="0" fontAlgn="base" latinLnBrk="0" hangingPunct="0">
              <a:lnSpc>
                <a:spcPct val="100000"/>
              </a:lnSpc>
              <a:spcBef>
                <a:spcPct val="0"/>
              </a:spcBef>
              <a:spcAft>
                <a:spcPct val="0"/>
              </a:spcAft>
              <a:buClrTx/>
              <a:buSzTx/>
              <a:buFontTx/>
              <a:buNone/>
              <a:tabLst/>
            </a:pPr>
            <a:b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br>
            <a: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Le corps humain contient environ 3 litres de lymphe, comparativement aux 5 litres de sang. En revanche, contrairement au sang qui circule grâce à une merveilleuse pompe "le cœur", la lymphe ne circule que par drainage, via les canaux lymphatiques, grâce aux contractions musculaires et aux mouvements du corps.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Elle finit son parcours au niveau des reins qui la filtrent et l'évacuent via l'urine.</a:t>
            </a:r>
            <a:r>
              <a:rPr lang="fr-FR" altLang="fr-FR" sz="1200" dirty="0">
                <a:solidFill>
                  <a:srgbClr val="000000"/>
                </a:solidFill>
                <a:latin typeface="Roboto" panose="02000000000000000000" pitchFamily="2" charset="0"/>
                <a:ea typeface="Roboto" panose="02000000000000000000" pitchFamily="2" charset="0"/>
                <a:cs typeface="Arial" panose="020B0604020202020204" pitchFamily="34" charset="0"/>
              </a:rPr>
              <a:t> </a:t>
            </a:r>
            <a: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Son débit reste variable, lent et faible.</a:t>
            </a:r>
            <a:r>
              <a:rPr lang="fr-FR" altLang="fr-FR" sz="1200" dirty="0">
                <a:solidFill>
                  <a:srgbClr val="000000"/>
                </a:solidFill>
                <a:latin typeface="Roboto" panose="02000000000000000000" pitchFamily="2" charset="0"/>
                <a:ea typeface="Roboto" panose="02000000000000000000" pitchFamily="2" charset="0"/>
                <a:cs typeface="Arial" panose="020B0604020202020204" pitchFamily="34" charset="0"/>
              </a:rPr>
              <a:t> </a:t>
            </a:r>
            <a:r>
              <a:rPr kumimoji="0" lang="fr-FR" altLang="fr-FR" sz="1200" b="0" i="0" u="none" strike="noStrike" cap="none" normalizeH="0" baseline="0" dirty="0">
                <a:ln>
                  <a:noFill/>
                </a:ln>
                <a:solidFill>
                  <a:srgbClr val="000000"/>
                </a:solidFill>
                <a:effectLst/>
                <a:latin typeface="Roboto" panose="02000000000000000000" pitchFamily="2" charset="0"/>
                <a:ea typeface="Roboto" panose="02000000000000000000" pitchFamily="2" charset="0"/>
                <a:cs typeface="Arial" panose="020B0604020202020204" pitchFamily="34" charset="0"/>
              </a:rPr>
              <a:t>Il fonctionne à sens unique dans notre corps d'où l'importance du respect de ce courant lors d'un drainage.</a:t>
            </a:r>
          </a:p>
        </p:txBody>
      </p:sp>
      <p:pic>
        <p:nvPicPr>
          <p:cNvPr id="6" name="Image 5">
            <a:extLst>
              <a:ext uri="{FF2B5EF4-FFF2-40B4-BE49-F238E27FC236}">
                <a16:creationId xmlns:a16="http://schemas.microsoft.com/office/drawing/2014/main" id="{C21FA387-524C-4928-8A7B-538677E17669}"/>
              </a:ext>
            </a:extLst>
          </p:cNvPr>
          <p:cNvPicPr>
            <a:picLocks noChangeAspect="1"/>
          </p:cNvPicPr>
          <p:nvPr/>
        </p:nvPicPr>
        <p:blipFill rotWithShape="1">
          <a:blip r:embed="rId2">
            <a:extLst>
              <a:ext uri="{28A0092B-C50C-407E-A947-70E740481C1C}">
                <a14:useLocalDpi xmlns:a14="http://schemas.microsoft.com/office/drawing/2010/main" val="0"/>
              </a:ext>
            </a:extLst>
          </a:blip>
          <a:srcRect t="16972"/>
          <a:stretch/>
        </p:blipFill>
        <p:spPr>
          <a:xfrm>
            <a:off x="7466120" y="1659726"/>
            <a:ext cx="2974019" cy="3703902"/>
          </a:xfrm>
          <a:prstGeom prst="rect">
            <a:avLst/>
          </a:prstGeom>
        </p:spPr>
      </p:pic>
    </p:spTree>
    <p:extLst>
      <p:ext uri="{BB962C8B-B14F-4D97-AF65-F5344CB8AC3E}">
        <p14:creationId xmlns:p14="http://schemas.microsoft.com/office/powerpoint/2010/main" val="962263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6B32B45-0463-4CEC-B40B-F51D976E1B68}"/>
              </a:ext>
            </a:extLst>
          </p:cNvPr>
          <p:cNvSpPr txBox="1"/>
          <p:nvPr/>
        </p:nvSpPr>
        <p:spPr>
          <a:xfrm>
            <a:off x="2210539" y="182669"/>
            <a:ext cx="9401453" cy="1200329"/>
          </a:xfrm>
          <a:prstGeom prst="rect">
            <a:avLst/>
          </a:prstGeom>
          <a:noFill/>
        </p:spPr>
        <p:txBody>
          <a:bodyPr wrap="square">
            <a:spAutoFit/>
          </a:bodyPr>
          <a:lstStyle/>
          <a:p>
            <a:pPr algn="ctr" fontAlgn="base"/>
            <a:r>
              <a:rPr lang="fr-FR" b="1" i="0" dirty="0">
                <a:solidFill>
                  <a:srgbClr val="000000"/>
                </a:solidFill>
                <a:effectLst/>
                <a:latin typeface="Arial" panose="020B0604020202020204" pitchFamily="34" charset="0"/>
              </a:rPr>
              <a:t>La réflexologie plantaire</a:t>
            </a:r>
          </a:p>
          <a:p>
            <a:pPr algn="ctr" fontAlgn="base"/>
            <a:r>
              <a:rPr lang="fr-FR" b="1" i="0" dirty="0">
                <a:solidFill>
                  <a:srgbClr val="000000"/>
                </a:solidFill>
                <a:effectLst/>
                <a:latin typeface="Arial" panose="020B0604020202020204" pitchFamily="34" charset="0"/>
              </a:rPr>
              <a:t>"Gardez les pieds sur terre, mais laissez votre cœur s'élancer aussi haut qu'il le désire"</a:t>
            </a:r>
          </a:p>
          <a:p>
            <a:pPr algn="ctr" fontAlgn="base"/>
            <a:r>
              <a:rPr lang="fr-FR" b="1" i="0" dirty="0">
                <a:solidFill>
                  <a:srgbClr val="000000"/>
                </a:solidFill>
                <a:effectLst/>
                <a:latin typeface="Arial" panose="020B0604020202020204" pitchFamily="34" charset="0"/>
              </a:rPr>
              <a:t>Aiden Wilson</a:t>
            </a:r>
          </a:p>
        </p:txBody>
      </p:sp>
      <p:sp>
        <p:nvSpPr>
          <p:cNvPr id="7" name="ZoneTexte 6">
            <a:extLst>
              <a:ext uri="{FF2B5EF4-FFF2-40B4-BE49-F238E27FC236}">
                <a16:creationId xmlns:a16="http://schemas.microsoft.com/office/drawing/2014/main" id="{DD5914F3-DC59-430D-9531-D97DD0B8434E}"/>
              </a:ext>
            </a:extLst>
          </p:cNvPr>
          <p:cNvSpPr txBox="1"/>
          <p:nvPr/>
        </p:nvSpPr>
        <p:spPr>
          <a:xfrm>
            <a:off x="260979" y="936256"/>
            <a:ext cx="10779337" cy="2369880"/>
          </a:xfrm>
          <a:prstGeom prst="rect">
            <a:avLst/>
          </a:prstGeom>
          <a:noFill/>
        </p:spPr>
        <p:txBody>
          <a:bodyPr wrap="square">
            <a:spAutoFit/>
          </a:bodyPr>
          <a:lstStyle/>
          <a:p>
            <a:pPr algn="just" fontAlgn="base"/>
            <a:r>
              <a:rPr lang="fr-FR" sz="1600" b="1" dirty="0">
                <a:latin typeface="Roboto" panose="02000000000000000000" pitchFamily="2" charset="0"/>
                <a:ea typeface="Roboto" panose="02000000000000000000" pitchFamily="2" charset="0"/>
              </a:rPr>
              <a:t>La réflexologie bien-être</a:t>
            </a:r>
          </a:p>
          <a:p>
            <a:pPr algn="just" fontAlgn="base"/>
            <a:endParaRPr lang="fr-FR" sz="1200" b="1" dirty="0">
              <a:latin typeface="Roboto" panose="02000000000000000000" pitchFamily="2" charset="0"/>
              <a:ea typeface="Roboto" panose="02000000000000000000" pitchFamily="2" charset="0"/>
            </a:endParaRPr>
          </a:p>
          <a:p>
            <a:pPr algn="just" fontAlgn="base"/>
            <a:r>
              <a:rPr lang="fr-FR" sz="1200" dirty="0">
                <a:latin typeface="Roboto" panose="02000000000000000000" pitchFamily="2" charset="0"/>
                <a:ea typeface="Roboto" panose="02000000000000000000" pitchFamily="2" charset="0"/>
              </a:rPr>
              <a:t>Elle </a:t>
            </a:r>
            <a:r>
              <a:rPr lang="fr-FR" altLang="fr-FR" sz="1200" dirty="0">
                <a:latin typeface="Roboto" panose="02000000000000000000" pitchFamily="2" charset="0"/>
                <a:ea typeface="Roboto" panose="02000000000000000000" pitchFamily="2" charset="0"/>
              </a:rPr>
              <a:t>s’adresse à tous, et à tous les âges. </a:t>
            </a:r>
            <a:r>
              <a:rPr lang="fr-FR" sz="1200" b="0" i="0" dirty="0">
                <a:effectLst/>
                <a:latin typeface="Roboto" panose="02000000000000000000" pitchFamily="2" charset="0"/>
                <a:ea typeface="Roboto" panose="02000000000000000000" pitchFamily="2" charset="0"/>
              </a:rPr>
              <a:t>C'est une technique de soins, par </a:t>
            </a:r>
            <a:r>
              <a:rPr lang="fr-FR" sz="1200" b="1" i="0" dirty="0">
                <a:effectLst/>
                <a:latin typeface="Roboto" panose="02000000000000000000" pitchFamily="2" charset="0"/>
                <a:ea typeface="Roboto" panose="02000000000000000000" pitchFamily="2" charset="0"/>
              </a:rPr>
              <a:t>massage et acupression</a:t>
            </a:r>
            <a:r>
              <a:rPr lang="fr-FR" sz="1200" b="0" i="0" dirty="0">
                <a:effectLst/>
                <a:latin typeface="Roboto" panose="02000000000000000000" pitchFamily="2" charset="0"/>
                <a:ea typeface="Roboto" panose="02000000000000000000" pitchFamily="2" charset="0"/>
              </a:rPr>
              <a:t>, qui s'applique sur l'ensemble des pieds où existe une </a:t>
            </a:r>
            <a:r>
              <a:rPr lang="fr-FR" sz="1200" b="1" i="0" dirty="0">
                <a:effectLst/>
                <a:latin typeface="Roboto" panose="02000000000000000000" pitchFamily="2" charset="0"/>
                <a:ea typeface="Roboto" panose="02000000000000000000" pitchFamily="2" charset="0"/>
              </a:rPr>
              <a:t>cartographie</a:t>
            </a:r>
            <a:r>
              <a:rPr lang="fr-FR" sz="1200" b="0" i="0" dirty="0">
                <a:effectLst/>
                <a:latin typeface="Roboto" panose="02000000000000000000" pitchFamily="2" charset="0"/>
                <a:ea typeface="Roboto" panose="02000000000000000000" pitchFamily="2" charset="0"/>
              </a:rPr>
              <a:t> du corps entier. Chaque point et zone réflexe du pied est associé à un organe, une glande ou une partie du corps. Le principe est d'agir à distance sur ces parties du corps liées à la zone ou au point réflexe. </a:t>
            </a:r>
          </a:p>
          <a:p>
            <a:pPr algn="just" fontAlgn="base"/>
            <a:r>
              <a:rPr lang="fr-FR" sz="1200" b="0" i="0" dirty="0">
                <a:effectLst/>
                <a:latin typeface="Roboto" panose="02000000000000000000" pitchFamily="2" charset="0"/>
                <a:ea typeface="Roboto" panose="02000000000000000000" pitchFamily="2" charset="0"/>
              </a:rPr>
              <a:t>Cette correspondance passe à travers les terminaisons nerveuses. En plus de soulager des maux à distance, la réflexologie permet aussi d'atteindre une </a:t>
            </a:r>
            <a:r>
              <a:rPr lang="fr-FR" sz="1200" b="1" i="0" dirty="0">
                <a:effectLst/>
                <a:latin typeface="Roboto" panose="02000000000000000000" pitchFamily="2" charset="0"/>
                <a:ea typeface="Roboto" panose="02000000000000000000" pitchFamily="2" charset="0"/>
              </a:rPr>
              <a:t>sérénité</a:t>
            </a:r>
            <a:r>
              <a:rPr lang="fr-FR" sz="1200" b="0" i="0" dirty="0">
                <a:effectLst/>
                <a:latin typeface="Roboto" panose="02000000000000000000" pitchFamily="2" charset="0"/>
                <a:ea typeface="Roboto" panose="02000000000000000000" pitchFamily="2" charset="0"/>
              </a:rPr>
              <a:t> par un massage détente. Lorsque l'on évoque la réflexologie plantaire, on parle aussi </a:t>
            </a:r>
            <a:r>
              <a:rPr lang="fr-FR" sz="1200" b="1" i="0" dirty="0">
                <a:effectLst/>
                <a:latin typeface="Roboto" panose="02000000000000000000" pitchFamily="2" charset="0"/>
                <a:ea typeface="Roboto" panose="02000000000000000000" pitchFamily="2" charset="0"/>
              </a:rPr>
              <a:t>d'ancrage</a:t>
            </a:r>
            <a:r>
              <a:rPr lang="fr-FR" sz="1200" b="0" i="0" dirty="0">
                <a:effectLst/>
                <a:latin typeface="Roboto" panose="02000000000000000000" pitchFamily="2" charset="0"/>
                <a:ea typeface="Roboto" panose="02000000000000000000" pitchFamily="2" charset="0"/>
              </a:rPr>
              <a:t>. Être ancré, c'est être connecté à la Terre, c'est </a:t>
            </a:r>
            <a:r>
              <a:rPr lang="fr-FR" sz="1200" b="1" i="0" dirty="0">
                <a:effectLst/>
                <a:latin typeface="Roboto" panose="02000000000000000000" pitchFamily="2" charset="0"/>
                <a:ea typeface="Roboto" panose="02000000000000000000" pitchFamily="2" charset="0"/>
              </a:rPr>
              <a:t>relier son corps et son esprit</a:t>
            </a:r>
            <a:r>
              <a:rPr lang="fr-FR" sz="1200" b="0" i="0" dirty="0">
                <a:effectLst/>
                <a:latin typeface="Roboto" panose="02000000000000000000" pitchFamily="2" charset="0"/>
                <a:ea typeface="Roboto" panose="02000000000000000000" pitchFamily="2" charset="0"/>
              </a:rPr>
              <a:t>, savoir être dans l'ici et le maintenant. Manquer d'ancrage, c'est être dans la lune, distrait, manquer de confiance en soi, cogiter, avoir des pensées incessantes … </a:t>
            </a:r>
            <a:r>
              <a:rPr kumimoji="0" lang="fr-FR" altLang="fr-FR" sz="1200" b="0" i="0" u="none" strike="noStrike" cap="none" normalizeH="0" baseline="0" dirty="0">
                <a:ln>
                  <a:noFill/>
                </a:ln>
                <a:solidFill>
                  <a:srgbClr val="444444"/>
                </a:solidFill>
                <a:effectLst/>
                <a:latin typeface="inherit"/>
              </a:rPr>
              <a:t>Elle ne doit en aucun cas retarder ou annuler une consultation auprès d’un médecin ou spécialiste, lui seul pouvant établir un diagnostic.</a:t>
            </a:r>
          </a:p>
          <a:p>
            <a:pPr algn="just" fontAlgn="base"/>
            <a:br>
              <a:rPr kumimoji="0" lang="fr-FR" altLang="fr-FR" sz="1200" b="0" i="0" u="none" strike="noStrike" cap="none" normalizeH="0" baseline="0" dirty="0">
                <a:ln>
                  <a:noFill/>
                </a:ln>
                <a:solidFill>
                  <a:srgbClr val="444444"/>
                </a:solidFill>
                <a:effectLst/>
                <a:latin typeface="inherit"/>
              </a:rPr>
            </a:br>
            <a:endParaRPr lang="fr-FR" sz="1200" dirty="0">
              <a:latin typeface="Roboto" panose="02000000000000000000" pitchFamily="2" charset="0"/>
              <a:ea typeface="Roboto" panose="02000000000000000000" pitchFamily="2" charset="0"/>
            </a:endParaRPr>
          </a:p>
        </p:txBody>
      </p:sp>
      <p:sp>
        <p:nvSpPr>
          <p:cNvPr id="12" name="Rectangle 4">
            <a:extLst>
              <a:ext uri="{FF2B5EF4-FFF2-40B4-BE49-F238E27FC236}">
                <a16:creationId xmlns:a16="http://schemas.microsoft.com/office/drawing/2014/main" id="{DA68DCBB-2AFD-451B-907F-708E84845A7C}"/>
              </a:ext>
            </a:extLst>
          </p:cNvPr>
          <p:cNvSpPr>
            <a:spLocks noChangeArrowheads="1"/>
          </p:cNvSpPr>
          <p:nvPr/>
        </p:nvSpPr>
        <p:spPr bwMode="auto">
          <a:xfrm>
            <a:off x="260979" y="2751672"/>
            <a:ext cx="6787891"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fr-FR" sz="1600" b="1" dirty="0">
                <a:latin typeface="Roboto" panose="02000000000000000000" pitchFamily="2" charset="0"/>
                <a:ea typeface="Roboto" panose="02000000000000000000" pitchFamily="2" charset="0"/>
              </a:rPr>
              <a:t>Comment se déroule la séance ?</a:t>
            </a:r>
          </a:p>
          <a:p>
            <a:endParaRPr lang="fr-FR" sz="1200" b="1" dirty="0">
              <a:latin typeface="Roboto" panose="02000000000000000000" pitchFamily="2" charset="0"/>
              <a:ea typeface="Roboto" panose="02000000000000000000" pitchFamily="2" charset="0"/>
            </a:endParaRPr>
          </a:p>
          <a:p>
            <a:pPr marR="0" lvl="0" indent="0" algn="just" eaLnBrk="1" hangingPunct="1">
              <a:lnSpc>
                <a:spcPct val="100000"/>
              </a:lnSpc>
              <a:spcBef>
                <a:spcPct val="0"/>
              </a:spcBef>
              <a:spcAft>
                <a:spcPct val="0"/>
              </a:spcAft>
              <a:buClrTx/>
              <a:buSzTx/>
              <a:buFontTx/>
              <a:buNone/>
              <a:tabLst/>
            </a:pPr>
            <a:r>
              <a:rPr lang="fr-FR" altLang="fr-FR" sz="1200" dirty="0">
                <a:latin typeface="Roboto" panose="02000000000000000000" pitchFamily="2" charset="0"/>
                <a:ea typeface="Roboto" panose="02000000000000000000" pitchFamily="2" charset="0"/>
              </a:rPr>
              <a:t>Tout d'abord, un échange permet d'évaluer votre motif de consultation : envie de lâcher-prise, tentation de se reconnecter à votre corps et votre esprit, besoin d'ancrage, nécessité de soulager des maux ciblés … et déterminer votre état d'esprit : stress, anxiété, fatigue, angoisse …</a:t>
            </a:r>
          </a:p>
          <a:p>
            <a:pPr marR="0" lvl="0" indent="0" algn="just" eaLnBrk="1" hangingPunct="1">
              <a:lnSpc>
                <a:spcPct val="100000"/>
              </a:lnSpc>
              <a:spcBef>
                <a:spcPct val="0"/>
              </a:spcBef>
              <a:spcAft>
                <a:spcPct val="0"/>
              </a:spcAft>
              <a:buClrTx/>
              <a:buSzTx/>
              <a:buFontTx/>
              <a:buNone/>
              <a:tabLst/>
            </a:pPr>
            <a:r>
              <a:rPr lang="fr-FR" altLang="fr-FR" sz="1200" dirty="0">
                <a:latin typeface="Roboto" panose="02000000000000000000" pitchFamily="2" charset="0"/>
                <a:ea typeface="Roboto" panose="02000000000000000000" pitchFamily="2" charset="0"/>
              </a:rPr>
              <a:t>Puis, la séance débutera. En position allongée, enveloppé dans un plaid chaud, au rythme d'une musique d'ambiance douce, entouré d'un parfum décontractant, vous sentirez les bienfaits de la séance au fil du temps. La séance dure entre 30 et 45 minutes, il est judicieux de vous réserver un moment de tranquillité par la suite pour profiter pleinement du ressenti de la séance.</a:t>
            </a:r>
          </a:p>
        </p:txBody>
      </p:sp>
      <p:sp>
        <p:nvSpPr>
          <p:cNvPr id="17" name="ZoneTexte 16">
            <a:extLst>
              <a:ext uri="{FF2B5EF4-FFF2-40B4-BE49-F238E27FC236}">
                <a16:creationId xmlns:a16="http://schemas.microsoft.com/office/drawing/2014/main" id="{27985619-B12B-4BAD-9F73-1E7AD21298E8}"/>
              </a:ext>
            </a:extLst>
          </p:cNvPr>
          <p:cNvSpPr txBox="1"/>
          <p:nvPr/>
        </p:nvSpPr>
        <p:spPr>
          <a:xfrm>
            <a:off x="260979" y="4629109"/>
            <a:ext cx="8341482" cy="2185214"/>
          </a:xfrm>
          <a:prstGeom prst="rect">
            <a:avLst/>
          </a:prstGeom>
          <a:noFill/>
        </p:spPr>
        <p:txBody>
          <a:bodyPr wrap="square">
            <a:spAutoFit/>
          </a:bodyPr>
          <a:lstStyle/>
          <a:p>
            <a:pPr fontAlgn="base"/>
            <a:r>
              <a:rPr lang="fr-FR" sz="1600" b="1" dirty="0">
                <a:effectLst/>
                <a:latin typeface="Roboto" panose="02000000000000000000" pitchFamily="2" charset="0"/>
                <a:ea typeface="Roboto" panose="02000000000000000000" pitchFamily="2" charset="0"/>
              </a:rPr>
              <a:t>Quels en sont les bienfaits ?</a:t>
            </a:r>
          </a:p>
          <a:p>
            <a:pPr fontAlgn="base"/>
            <a:endParaRPr lang="fr-FR" sz="1200" b="0" i="0" dirty="0">
              <a:effectLst/>
              <a:latin typeface="wfont_535088_ee8421067f56431fa349297be76a83f1"/>
            </a:endParaRPr>
          </a:p>
          <a:p>
            <a:pPr algn="l" fontAlgn="base"/>
            <a:r>
              <a:rPr lang="fr-FR" sz="1200" b="0" i="0" dirty="0">
                <a:effectLst/>
                <a:latin typeface="Roboto" panose="02000000000000000000" pitchFamily="2" charset="0"/>
                <a:ea typeface="Roboto" panose="02000000000000000000" pitchFamily="2" charset="0"/>
              </a:rPr>
              <a:t>La réflexologie plantaire apporte :</a:t>
            </a:r>
          </a:p>
          <a:p>
            <a:pPr marL="171450" indent="-171450" algn="l" fontAlgn="base">
              <a:buFont typeface="Wingdings" panose="05000000000000000000" pitchFamily="2" charset="2"/>
              <a:buChar char="v"/>
            </a:pPr>
            <a:r>
              <a:rPr lang="fr-FR" sz="1200" b="0" i="0" dirty="0">
                <a:effectLst/>
                <a:latin typeface="Roboto" panose="02000000000000000000" pitchFamily="2" charset="0"/>
                <a:ea typeface="Roboto" panose="02000000000000000000" pitchFamily="2" charset="0"/>
              </a:rPr>
              <a:t>Apaisement et lâcher-prise </a:t>
            </a:r>
          </a:p>
          <a:p>
            <a:pPr marL="171450" indent="-171450" algn="l" fontAlgn="base">
              <a:buFont typeface="Wingdings" panose="05000000000000000000" pitchFamily="2" charset="2"/>
              <a:buChar char="v"/>
            </a:pPr>
            <a:r>
              <a:rPr lang="fr-FR" sz="1200" b="0" i="0" dirty="0">
                <a:effectLst/>
                <a:latin typeface="Roboto" panose="02000000000000000000" pitchFamily="2" charset="0"/>
                <a:ea typeface="Roboto" panose="02000000000000000000" pitchFamily="2" charset="0"/>
              </a:rPr>
              <a:t>Un meilleur ancrage, se sentir à sa place et accepter par son entourage</a:t>
            </a:r>
          </a:p>
          <a:p>
            <a:pPr marL="171450" indent="-171450" algn="l" fontAlgn="base">
              <a:buFont typeface="Wingdings" panose="05000000000000000000" pitchFamily="2" charset="2"/>
              <a:buChar char="v"/>
            </a:pPr>
            <a:r>
              <a:rPr lang="fr-FR" sz="1200" b="0" i="0" dirty="0">
                <a:effectLst/>
                <a:latin typeface="Roboto" panose="02000000000000000000" pitchFamily="2" charset="0"/>
                <a:ea typeface="Roboto" panose="02000000000000000000" pitchFamily="2" charset="0"/>
              </a:rPr>
              <a:t>Confiance en soi</a:t>
            </a:r>
          </a:p>
          <a:p>
            <a:pPr marL="171450" indent="-171450" algn="l" fontAlgn="base">
              <a:buFont typeface="Wingdings" panose="05000000000000000000" pitchFamily="2" charset="2"/>
              <a:buChar char="v"/>
            </a:pPr>
            <a:r>
              <a:rPr lang="fr-FR" sz="1200" b="0" i="0" dirty="0">
                <a:effectLst/>
                <a:latin typeface="Roboto" panose="02000000000000000000" pitchFamily="2" charset="0"/>
                <a:ea typeface="Roboto" panose="02000000000000000000" pitchFamily="2" charset="0"/>
              </a:rPr>
              <a:t>Une reconnexion à son corps</a:t>
            </a:r>
          </a:p>
          <a:p>
            <a:pPr marL="171450" indent="-171450" algn="l" fontAlgn="base">
              <a:buFont typeface="Wingdings" panose="05000000000000000000" pitchFamily="2" charset="2"/>
              <a:buChar char="v"/>
            </a:pPr>
            <a:r>
              <a:rPr lang="fr-FR" sz="1200" b="0" i="0" dirty="0">
                <a:effectLst/>
                <a:latin typeface="Roboto" panose="02000000000000000000" pitchFamily="2" charset="0"/>
                <a:ea typeface="Roboto" panose="02000000000000000000" pitchFamily="2" charset="0"/>
              </a:rPr>
              <a:t>Vitalité aux malades suivant des traitements lourds</a:t>
            </a:r>
          </a:p>
          <a:p>
            <a:pPr marL="171450" indent="-171450" algn="l" fontAlgn="base">
              <a:buFont typeface="Wingdings" panose="05000000000000000000" pitchFamily="2" charset="2"/>
              <a:buChar char="v"/>
            </a:pPr>
            <a:r>
              <a:rPr lang="fr-FR" altLang="fr-FR" sz="1200" dirty="0">
                <a:latin typeface="Roboto" panose="02000000000000000000" pitchFamily="2" charset="0"/>
                <a:ea typeface="Roboto" panose="02000000000000000000" pitchFamily="2" charset="0"/>
              </a:rPr>
              <a:t>Soulagement des problèmes digestifs, douleurs musculaires et articulaires, troubles circulatoires, inflammations et symptômes ORL chroniques</a:t>
            </a:r>
          </a:p>
          <a:p>
            <a:pPr fontAlgn="base"/>
            <a:r>
              <a:rPr kumimoji="0" lang="fr-FR" altLang="fr-FR" sz="1200" b="0" i="0" u="none" strike="noStrike" cap="none" normalizeH="0" baseline="0" dirty="0">
                <a:ln>
                  <a:noFill/>
                </a:ln>
                <a:solidFill>
                  <a:srgbClr val="444444"/>
                </a:solidFill>
                <a:effectLst/>
                <a:latin typeface="Roboto" panose="02000000000000000000" pitchFamily="2" charset="0"/>
                <a:ea typeface="Roboto" panose="02000000000000000000" pitchFamily="2" charset="0"/>
              </a:rPr>
              <a:t>Alors n’hésitez pas à prendre soin de vous et à très vite                 </a:t>
            </a:r>
            <a:endParaRPr kumimoji="0" lang="fr-FR" altLang="fr-FR" sz="1200" b="0" i="0" u="none" strike="noStrike" cap="none" normalizeH="0" baseline="0" dirty="0">
              <a:ln>
                <a:noFill/>
              </a:ln>
              <a:solidFill>
                <a:schemeClr val="tx1"/>
              </a:solidFill>
              <a:effectLst/>
              <a:latin typeface="Roboto" panose="02000000000000000000" pitchFamily="2" charset="0"/>
              <a:ea typeface="Roboto" panose="02000000000000000000" pitchFamily="2" charset="0"/>
            </a:endParaRPr>
          </a:p>
        </p:txBody>
      </p:sp>
      <p:pic>
        <p:nvPicPr>
          <p:cNvPr id="11" name="Image 10">
            <a:extLst>
              <a:ext uri="{FF2B5EF4-FFF2-40B4-BE49-F238E27FC236}">
                <a16:creationId xmlns:a16="http://schemas.microsoft.com/office/drawing/2014/main" id="{268A24F1-A864-4951-8E4D-94C493D52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8765" y="3180426"/>
            <a:ext cx="3701551" cy="2465773"/>
          </a:xfrm>
          <a:prstGeom prst="rect">
            <a:avLst/>
          </a:prstGeom>
        </p:spPr>
      </p:pic>
    </p:spTree>
    <p:extLst>
      <p:ext uri="{BB962C8B-B14F-4D97-AF65-F5344CB8AC3E}">
        <p14:creationId xmlns:p14="http://schemas.microsoft.com/office/powerpoint/2010/main" val="114133499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3211</TotalTime>
  <Words>4379</Words>
  <Application>Microsoft Office PowerPoint</Application>
  <PresentationFormat>Grand écran</PresentationFormat>
  <Paragraphs>318</Paragraphs>
  <Slides>19</Slides>
  <Notes>0</Notes>
  <HiddenSlides>0</HiddenSlides>
  <MMClips>0</MMClips>
  <ScaleCrop>false</ScaleCrop>
  <HeadingPairs>
    <vt:vector size="6" baseType="variant">
      <vt:variant>
        <vt:lpstr>Polices utilisées</vt:lpstr>
      </vt:variant>
      <vt:variant>
        <vt:i4>20</vt:i4>
      </vt:variant>
      <vt:variant>
        <vt:lpstr>Thème</vt:lpstr>
      </vt:variant>
      <vt:variant>
        <vt:i4>1</vt:i4>
      </vt:variant>
      <vt:variant>
        <vt:lpstr>Titres des diapositives</vt:lpstr>
      </vt:variant>
      <vt:variant>
        <vt:i4>19</vt:i4>
      </vt:variant>
    </vt:vector>
  </HeadingPairs>
  <TitlesOfParts>
    <vt:vector size="40" baseType="lpstr">
      <vt:lpstr>Alegreya</vt:lpstr>
      <vt:lpstr>Arial</vt:lpstr>
      <vt:lpstr>Arial</vt:lpstr>
      <vt:lpstr>baskervillemtw01-smbdit</vt:lpstr>
      <vt:lpstr>Calibri</vt:lpstr>
      <vt:lpstr>Calibri Light</vt:lpstr>
      <vt:lpstr>Didact Gothic</vt:lpstr>
      <vt:lpstr>EB Garamond</vt:lpstr>
      <vt:lpstr>Hind Madurai</vt:lpstr>
      <vt:lpstr>inherit</vt:lpstr>
      <vt:lpstr>Lato</vt:lpstr>
      <vt:lpstr>Montserrat</vt:lpstr>
      <vt:lpstr>Open Sans</vt:lpstr>
      <vt:lpstr>Playball</vt:lpstr>
      <vt:lpstr>Playfair Display</vt:lpstr>
      <vt:lpstr>Quicksand</vt:lpstr>
      <vt:lpstr>Raleway</vt:lpstr>
      <vt:lpstr>Roboto</vt:lpstr>
      <vt:lpstr>wfont_535088_ee8421067f56431fa349297be76a83f1</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Sylvie</dc:creator>
  <cp:lastModifiedBy>Sylvie</cp:lastModifiedBy>
  <cp:revision>24</cp:revision>
  <dcterms:created xsi:type="dcterms:W3CDTF">2022-03-02T11:45:14Z</dcterms:created>
  <dcterms:modified xsi:type="dcterms:W3CDTF">2022-03-17T15:30:25Z</dcterms:modified>
</cp:coreProperties>
</file>